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494" r:id="rId4"/>
    <p:sldId id="330" r:id="rId5"/>
    <p:sldId id="363" r:id="rId7"/>
    <p:sldId id="491" r:id="rId8"/>
    <p:sldId id="492" r:id="rId9"/>
    <p:sldId id="493" r:id="rId10"/>
    <p:sldId id="486" r:id="rId11"/>
    <p:sldId id="487" r:id="rId12"/>
    <p:sldId id="488" r:id="rId13"/>
    <p:sldId id="490" r:id="rId14"/>
    <p:sldId id="489" r:id="rId15"/>
    <p:sldId id="495" r:id="rId16"/>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745"/>
    <a:srgbClr val="E70013"/>
    <a:srgbClr val="ED7D31"/>
    <a:srgbClr val="FF4754"/>
    <a:srgbClr val="FF616C"/>
    <a:srgbClr val="FFAE42"/>
    <a:srgbClr val="FFA329"/>
    <a:srgbClr val="7496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97" autoAdjust="0"/>
    <p:restoredTop sz="94660"/>
  </p:normalViewPr>
  <p:slideViewPr>
    <p:cSldViewPr snapToGrid="0">
      <p:cViewPr varScale="1">
        <p:scale>
          <a:sx n="100" d="100"/>
          <a:sy n="100" d="100"/>
        </p:scale>
        <p:origin x="1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tags" Target="tags/tag13.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17E623-9F43-494D-9B58-94D354FD82E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26B497-EEFF-4D63-A52C-75894E710B3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26B497-EEFF-4D63-A52C-75894E710B3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26B497-EEFF-4D63-A52C-75894E710B3A}"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26B497-EEFF-4D63-A52C-75894E710B3A}"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26B497-EEFF-4D63-A52C-75894E710B3A}"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26B497-EEFF-4D63-A52C-75894E710B3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6E92234-4CAB-4A2A-9B0F-AC34CA9360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C08484-C3B5-4855-A651-DDE2A5C4F2AC}"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3BAA226-93F9-4136-A1C3-423F2E572D71}"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42F457-7E97-4DA6-8846-21FD51861E65}"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AA226-93F9-4136-A1C3-423F2E572D71}"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42F457-7E97-4DA6-8846-21FD51861E6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E92234-4CAB-4A2A-9B0F-AC34CA93601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C08484-C3B5-4855-A651-DDE2A5C4F2A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6.xml"/><Relationship Id="rId3" Type="http://schemas.openxmlformats.org/officeDocument/2006/relationships/tags" Target="../tags/tag11.xml"/><Relationship Id="rId2" Type="http://schemas.openxmlformats.org/officeDocument/2006/relationships/image" Target="../media/image9.png"/><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tags" Target="../tags/tag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tags" Target="../tags/tag2.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2.xml"/><Relationship Id="rId2" Type="http://schemas.openxmlformats.org/officeDocument/2006/relationships/tags" Target="../tags/tag3.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2.xml"/><Relationship Id="rId3" Type="http://schemas.openxmlformats.org/officeDocument/2006/relationships/tags" Target="../tags/tag5.xml"/><Relationship Id="rId2" Type="http://schemas.openxmlformats.org/officeDocument/2006/relationships/image" Target="../media/image7.png"/><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2.xml"/><Relationship Id="rId2" Type="http://schemas.openxmlformats.org/officeDocument/2006/relationships/tags" Target="../tags/tag6.xml"/><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3434" cy="6858000"/>
          </a:xfrm>
          <a:prstGeom prst="rect">
            <a:avLst/>
          </a:prstGeom>
        </p:spPr>
      </p:pic>
      <p:sp>
        <p:nvSpPr>
          <p:cNvPr id="4" name="文本框 3"/>
          <p:cNvSpPr txBox="1"/>
          <p:nvPr/>
        </p:nvSpPr>
        <p:spPr>
          <a:xfrm>
            <a:off x="10314025" y="6439990"/>
            <a:ext cx="1736373" cy="261610"/>
          </a:xfrm>
          <a:prstGeom prst="rect">
            <a:avLst/>
          </a:prstGeom>
          <a:noFill/>
        </p:spPr>
        <p:txBody>
          <a:bodyPr wrap="none" rtlCol="0">
            <a:spAutoFit/>
          </a:bodyPr>
          <a:lstStyle/>
          <a:p>
            <a:r>
              <a:rPr lang="zh-CN" altLang="en-US" sz="1100" dirty="0">
                <a:solidFill>
                  <a:schemeClr val="bg1"/>
                </a:solidFill>
                <a:latin typeface="宋体" panose="02010600030101010101" pitchFamily="2" charset="-122"/>
                <a:ea typeface="宋体" panose="02010600030101010101" pitchFamily="2" charset="-122"/>
              </a:rPr>
              <a:t>图源：香港航空新浪微博</a:t>
            </a:r>
            <a:endParaRPr lang="zh-CN" altLang="en-US" sz="1100" dirty="0">
              <a:solidFill>
                <a:schemeClr val="bg1"/>
              </a:solidFill>
              <a:latin typeface="宋体" panose="02010600030101010101" pitchFamily="2" charset="-122"/>
              <a:ea typeface="宋体"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489365"/>
            <a:ext cx="1219200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文本框 3"/>
          <p:cNvSpPr txBox="1"/>
          <p:nvPr/>
        </p:nvSpPr>
        <p:spPr>
          <a:xfrm>
            <a:off x="6369141" y="2481548"/>
            <a:ext cx="5822859" cy="3200876"/>
          </a:xfrm>
          <a:prstGeom prst="rect">
            <a:avLst/>
          </a:prstGeom>
          <a:noFill/>
        </p:spPr>
        <p:txBody>
          <a:bodyPr wrap="square" rtlCol="0">
            <a:spAutoFit/>
          </a:bodyPr>
          <a:lstStyle/>
          <a:p>
            <a:pPr>
              <a:spcAft>
                <a:spcPts val="600"/>
              </a:spcAft>
            </a:pPr>
            <a:r>
              <a:rPr lang="zh-TW" altLang="en-US" dirty="0">
                <a:cs typeface="+mn-ea"/>
                <a:sym typeface="+mn-lt"/>
              </a:rPr>
              <a:t>“對標對表”香港機場航空服務崗位真實軟硬體環境，</a:t>
            </a:r>
            <a:endParaRPr lang="en-US" altLang="zh-TW" dirty="0">
              <a:cs typeface="+mn-ea"/>
              <a:sym typeface="+mn-lt"/>
            </a:endParaRPr>
          </a:p>
          <a:p>
            <a:pPr>
              <a:spcAft>
                <a:spcPts val="600"/>
              </a:spcAft>
            </a:pPr>
            <a:r>
              <a:rPr lang="zh-TW" altLang="en-US" dirty="0">
                <a:cs typeface="+mn-ea"/>
                <a:sym typeface="+mn-lt"/>
              </a:rPr>
              <a:t>建設“學校</a:t>
            </a:r>
            <a:r>
              <a:rPr lang="en-US" altLang="zh-TW" dirty="0">
                <a:cs typeface="+mn-ea"/>
                <a:sym typeface="+mn-lt"/>
              </a:rPr>
              <a:t>+</a:t>
            </a:r>
            <a:r>
              <a:rPr lang="zh-TW" altLang="en-US" dirty="0">
                <a:cs typeface="+mn-ea"/>
                <a:sym typeface="+mn-lt"/>
              </a:rPr>
              <a:t>機場”航空服務實踐基地</a:t>
            </a:r>
            <a:endParaRPr lang="zh-TW" altLang="en-US" dirty="0">
              <a:cs typeface="+mn-ea"/>
              <a:sym typeface="+mn-lt"/>
            </a:endParaRPr>
          </a:p>
          <a:p>
            <a:pPr>
              <a:spcAft>
                <a:spcPts val="600"/>
              </a:spcAft>
            </a:pPr>
            <a:r>
              <a:rPr lang="zh-TW" altLang="en-US" dirty="0">
                <a:cs typeface="+mn-ea"/>
                <a:sym typeface="+mn-lt"/>
              </a:rPr>
              <a:t>實訓文案</a:t>
            </a:r>
            <a:r>
              <a:rPr lang="en-US" altLang="zh-TW" dirty="0">
                <a:cs typeface="+mn-ea"/>
                <a:sym typeface="+mn-lt"/>
              </a:rPr>
              <a:t>:</a:t>
            </a:r>
            <a:endParaRPr lang="zh-TW" altLang="en-US" dirty="0">
              <a:cs typeface="+mn-ea"/>
              <a:sym typeface="+mn-lt"/>
            </a:endParaRPr>
          </a:p>
          <a:p>
            <a:pPr>
              <a:spcAft>
                <a:spcPts val="600"/>
              </a:spcAft>
            </a:pPr>
            <a:r>
              <a:rPr lang="zh-TW" altLang="en-US" dirty="0">
                <a:cs typeface="+mn-ea"/>
                <a:sym typeface="+mn-lt"/>
              </a:rPr>
              <a:t>香港機場航空服務崗位綜合素質需求；</a:t>
            </a:r>
            <a:endParaRPr lang="zh-TW" altLang="en-US" dirty="0">
              <a:cs typeface="+mn-ea"/>
              <a:sym typeface="+mn-lt"/>
            </a:endParaRPr>
          </a:p>
          <a:p>
            <a:pPr>
              <a:spcAft>
                <a:spcPts val="600"/>
              </a:spcAft>
            </a:pPr>
            <a:r>
              <a:rPr lang="zh-TW" altLang="en-US" dirty="0">
                <a:cs typeface="+mn-ea"/>
                <a:sym typeface="+mn-lt"/>
              </a:rPr>
              <a:t>香港機場航空服務崗位業務技能需求；</a:t>
            </a:r>
            <a:endParaRPr lang="zh-TW" altLang="en-US" dirty="0">
              <a:cs typeface="+mn-ea"/>
              <a:sym typeface="+mn-lt"/>
            </a:endParaRPr>
          </a:p>
          <a:p>
            <a:pPr>
              <a:spcAft>
                <a:spcPts val="600"/>
              </a:spcAft>
            </a:pPr>
            <a:r>
              <a:rPr lang="zh-TW" altLang="en-US" dirty="0">
                <a:cs typeface="+mn-ea"/>
                <a:sym typeface="+mn-lt"/>
              </a:rPr>
              <a:t>香港機場航空服務實訓方案；</a:t>
            </a:r>
            <a:endParaRPr lang="zh-TW" altLang="en-US" dirty="0">
              <a:cs typeface="+mn-ea"/>
              <a:sym typeface="+mn-lt"/>
            </a:endParaRPr>
          </a:p>
          <a:p>
            <a:pPr>
              <a:spcAft>
                <a:spcPts val="600"/>
              </a:spcAft>
            </a:pPr>
            <a:r>
              <a:rPr lang="zh-TW" altLang="en-US" dirty="0">
                <a:cs typeface="+mn-ea"/>
                <a:sym typeface="+mn-lt"/>
              </a:rPr>
              <a:t>香港機場航空服務實訓課程</a:t>
            </a:r>
            <a:r>
              <a:rPr lang="en-US" altLang="zh-TW" dirty="0">
                <a:cs typeface="+mn-ea"/>
                <a:sym typeface="+mn-lt"/>
              </a:rPr>
              <a:t>/</a:t>
            </a:r>
            <a:r>
              <a:rPr lang="zh-TW" altLang="en-US" dirty="0">
                <a:cs typeface="+mn-ea"/>
                <a:sym typeface="+mn-lt"/>
              </a:rPr>
              <a:t>專案標準；</a:t>
            </a:r>
            <a:endParaRPr lang="zh-TW" altLang="en-US" dirty="0">
              <a:cs typeface="+mn-ea"/>
              <a:sym typeface="+mn-lt"/>
            </a:endParaRPr>
          </a:p>
          <a:p>
            <a:pPr>
              <a:spcAft>
                <a:spcPts val="600"/>
              </a:spcAft>
            </a:pPr>
            <a:r>
              <a:rPr lang="zh-TW" altLang="en-US" dirty="0">
                <a:cs typeface="+mn-ea"/>
                <a:sym typeface="+mn-lt"/>
              </a:rPr>
              <a:t>香港機場航空服務實訓考核</a:t>
            </a:r>
            <a:r>
              <a:rPr lang="en-US" altLang="zh-TW" dirty="0">
                <a:cs typeface="+mn-ea"/>
                <a:sym typeface="+mn-lt"/>
              </a:rPr>
              <a:t>/</a:t>
            </a:r>
            <a:r>
              <a:rPr lang="zh-TW" altLang="en-US" dirty="0">
                <a:cs typeface="+mn-ea"/>
                <a:sym typeface="+mn-lt"/>
              </a:rPr>
              <a:t>評價標準；</a:t>
            </a:r>
            <a:endParaRPr lang="zh-TW" altLang="en-US" dirty="0">
              <a:cs typeface="+mn-ea"/>
              <a:sym typeface="+mn-lt"/>
            </a:endParaRPr>
          </a:p>
          <a:p>
            <a:endParaRPr dirty="0">
              <a:cs typeface="+mn-ea"/>
              <a:sym typeface="+mn-lt"/>
            </a:endParaRPr>
          </a:p>
        </p:txBody>
      </p:sp>
      <p:sp>
        <p:nvSpPr>
          <p:cNvPr id="2" name="标题 2"/>
          <p:cNvSpPr txBox="1"/>
          <p:nvPr/>
        </p:nvSpPr>
        <p:spPr>
          <a:xfrm>
            <a:off x="896243" y="-5235"/>
            <a:ext cx="9144000" cy="7048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2000" dirty="0">
                <a:solidFill>
                  <a:srgbClr val="E70013"/>
                </a:solidFill>
                <a:latin typeface="微软雅黑" panose="020B0503020204020204" charset="-122"/>
                <a:ea typeface="微软雅黑" panose="020B0503020204020204" charset="-122"/>
              </a:rPr>
              <a:t>實訓硬體</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5" name="矩形 4"/>
          <p:cNvSpPr/>
          <p:nvPr/>
        </p:nvSpPr>
        <p:spPr>
          <a:xfrm rot="5400000" flipH="1">
            <a:off x="1914705" y="-210541"/>
            <a:ext cx="18000" cy="1838325"/>
          </a:xfrm>
          <a:prstGeom prst="rect">
            <a:avLst/>
          </a:prstGeom>
          <a:gradFill flip="none" rotWithShape="1">
            <a:gsLst>
              <a:gs pos="0">
                <a:srgbClr val="4472C4">
                  <a:lumMod val="5000"/>
                  <a:lumOff val="95000"/>
                  <a:alpha val="63000"/>
                </a:srgbClr>
              </a:gs>
              <a:gs pos="38000">
                <a:srgbClr val="FF616C"/>
              </a:gs>
              <a:gs pos="69000">
                <a:srgbClr val="FF3745"/>
              </a:gs>
              <a:gs pos="100000">
                <a:srgbClr val="E70013"/>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pic>
        <p:nvPicPr>
          <p:cNvPr id="9" name="图片 8"/>
          <p:cNvPicPr>
            <a:picLocks noChangeAspect="1"/>
          </p:cNvPicPr>
          <p:nvPr>
            <p:custDataLst>
              <p:tags r:id="rId1"/>
            </p:custDataLst>
          </p:nvPr>
        </p:nvPicPr>
        <p:blipFill>
          <a:blip r:embed="rId2"/>
          <a:stretch>
            <a:fillRect/>
          </a:stretch>
        </p:blipFill>
        <p:spPr>
          <a:xfrm>
            <a:off x="653415" y="2481580"/>
            <a:ext cx="5314950" cy="3201035"/>
          </a:xfrm>
          <a:prstGeom prst="rect">
            <a:avLst/>
          </a:prstGeom>
        </p:spPr>
      </p:pic>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489365"/>
            <a:ext cx="1219200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文本框 3"/>
          <p:cNvSpPr txBox="1"/>
          <p:nvPr/>
        </p:nvSpPr>
        <p:spPr>
          <a:xfrm>
            <a:off x="666708" y="2150293"/>
            <a:ext cx="10575945" cy="3600986"/>
          </a:xfrm>
          <a:prstGeom prst="rect">
            <a:avLst/>
          </a:prstGeom>
          <a:noFill/>
        </p:spPr>
        <p:txBody>
          <a:bodyPr wrap="square" rtlCol="0">
            <a:spAutoFit/>
          </a:bodyPr>
          <a:lstStyle/>
          <a:p>
            <a:pPr marL="342900" indent="-342900" algn="just">
              <a:spcAft>
                <a:spcPts val="600"/>
              </a:spcAft>
              <a:buFont typeface="+mj-lt"/>
              <a:buAutoNum type="arabicPeriod"/>
            </a:pPr>
            <a:r>
              <a:rPr lang="zh-TW" altLang="zh-CN" sz="1800" kern="100" dirty="0">
                <a:effectLst/>
                <a:latin typeface="+mn-ea"/>
                <a:cs typeface="+mn-ea"/>
                <a:sym typeface="+mn-lt"/>
              </a:rPr>
              <a:t>建議港府，積極與中聯辦溝通此專案，以便獲得來自港澳辦、民航局等方面支持；</a:t>
            </a:r>
            <a:endParaRPr lang="zh-CN" altLang="zh-CN" sz="1800" kern="100" dirty="0">
              <a:effectLst/>
              <a:latin typeface="+mn-ea"/>
              <a:cs typeface="+mn-ea"/>
              <a:sym typeface="+mn-lt"/>
            </a:endParaRPr>
          </a:p>
          <a:p>
            <a:pPr marL="342900" indent="-342900" algn="just">
              <a:spcAft>
                <a:spcPts val="600"/>
              </a:spcAft>
              <a:buFont typeface="+mj-lt"/>
              <a:buAutoNum type="arabicPeriod"/>
            </a:pPr>
            <a:r>
              <a:rPr lang="zh-TW" altLang="zh-CN" sz="1800" kern="100" dirty="0">
                <a:effectLst/>
                <a:latin typeface="+mn-ea"/>
                <a:cs typeface="+mn-ea"/>
                <a:sym typeface="+mn-lt"/>
              </a:rPr>
              <a:t>支援成立粵港民航業航空服務產教融合共同體籌建工作專班和定期工作會議制度，專班秘書處設在廣州民航職業技術學院，民航經營管理學院負責籌建具體工作；</a:t>
            </a:r>
            <a:endParaRPr lang="zh-CN" altLang="zh-CN" sz="1800" kern="100" dirty="0">
              <a:effectLst/>
              <a:latin typeface="+mn-ea"/>
              <a:cs typeface="+mn-ea"/>
              <a:sym typeface="+mn-lt"/>
            </a:endParaRPr>
          </a:p>
          <a:p>
            <a:pPr marL="342900" indent="-342900" algn="just">
              <a:spcAft>
                <a:spcPts val="600"/>
              </a:spcAft>
              <a:buFont typeface="+mj-lt"/>
              <a:buAutoNum type="arabicPeriod"/>
            </a:pPr>
            <a:r>
              <a:rPr lang="zh-TW" altLang="zh-CN" sz="1800" kern="100" dirty="0">
                <a:effectLst/>
                <a:latin typeface="+mn-ea"/>
                <a:cs typeface="+mn-ea"/>
                <a:sym typeface="+mn-lt"/>
              </a:rPr>
              <a:t>支持我院牽頭，擬廣州花都（中遠期）和惠州機場（近期）建設粵港民航業航空服務產教融合實踐基地，開展赴港實習和就業專項培訓；</a:t>
            </a:r>
            <a:endParaRPr lang="zh-CN" altLang="zh-CN" sz="1800" kern="100" dirty="0">
              <a:effectLst/>
              <a:latin typeface="+mn-ea"/>
              <a:cs typeface="+mn-ea"/>
              <a:sym typeface="+mn-lt"/>
            </a:endParaRPr>
          </a:p>
          <a:p>
            <a:pPr marL="342900" indent="-342900" algn="just">
              <a:spcAft>
                <a:spcPts val="600"/>
              </a:spcAft>
              <a:buFont typeface="+mj-lt"/>
              <a:buAutoNum type="arabicPeriod"/>
            </a:pPr>
            <a:r>
              <a:rPr lang="zh-TW" altLang="zh-CN" sz="1800" kern="100" dirty="0">
                <a:effectLst/>
                <a:latin typeface="+mn-ea"/>
                <a:cs typeface="+mn-ea"/>
                <a:sym typeface="+mn-lt"/>
              </a:rPr>
              <a:t>協調港府出入境部門，在現有赴港航空配額限制下，為共同體培訓的學生和員工提供適當的赴港培訓或者勞工簽證便利；</a:t>
            </a:r>
            <a:endParaRPr lang="zh-CN" altLang="zh-CN" sz="1800" kern="100" dirty="0">
              <a:effectLst/>
              <a:latin typeface="+mn-ea"/>
              <a:cs typeface="+mn-ea"/>
              <a:sym typeface="+mn-lt"/>
            </a:endParaRPr>
          </a:p>
          <a:p>
            <a:pPr marL="342900" indent="-342900" algn="just">
              <a:spcAft>
                <a:spcPts val="600"/>
              </a:spcAft>
              <a:buFont typeface="+mj-lt"/>
              <a:buAutoNum type="arabicPeriod"/>
            </a:pPr>
            <a:r>
              <a:rPr lang="zh-TW" altLang="zh-CN" sz="1800" kern="100" dirty="0">
                <a:effectLst/>
                <a:latin typeface="+mn-ea"/>
                <a:cs typeface="+mn-ea"/>
                <a:sym typeface="+mn-lt"/>
              </a:rPr>
              <a:t>支援國際航空學院在廣州民航職業技術學院（機場路校區）建立大陸地區培訓中心，聯合推出基於</a:t>
            </a:r>
            <a:r>
              <a:rPr lang="en-US" altLang="zh-CN" sz="1800" kern="100" dirty="0">
                <a:effectLst/>
                <a:latin typeface="+mn-ea"/>
                <a:cs typeface="+mn-ea"/>
                <a:sym typeface="+mn-lt"/>
              </a:rPr>
              <a:t>IATA</a:t>
            </a:r>
            <a:r>
              <a:rPr lang="zh-TW" altLang="zh-CN" sz="1800" kern="100" dirty="0">
                <a:effectLst/>
                <a:latin typeface="+mn-ea"/>
                <a:cs typeface="+mn-ea"/>
                <a:sym typeface="+mn-lt"/>
              </a:rPr>
              <a:t>標準和達到香港航空服務高品質的面向大陸航空院校、國際機場、航空公司、航服公司的培訓課程和諮詢服務。</a:t>
            </a:r>
            <a:endParaRPr lang="zh-CN" altLang="zh-CN" sz="1800" kern="100" dirty="0">
              <a:effectLst/>
              <a:latin typeface="+mn-ea"/>
              <a:cs typeface="+mn-ea"/>
              <a:sym typeface="+mn-lt"/>
            </a:endParaRPr>
          </a:p>
          <a:p>
            <a:pPr algn="just"/>
            <a:r>
              <a:rPr lang="en-US" altLang="zh-CN" sz="1800" kern="100" dirty="0">
                <a:effectLst/>
                <a:cs typeface="+mn-ea"/>
                <a:sym typeface="+mn-lt"/>
              </a:rPr>
              <a:t> </a:t>
            </a:r>
            <a:endParaRPr lang="zh-CN" altLang="zh-CN" sz="1800" kern="100" dirty="0">
              <a:effectLst/>
              <a:cs typeface="+mn-ea"/>
              <a:sym typeface="+mn-lt"/>
            </a:endParaRPr>
          </a:p>
        </p:txBody>
      </p:sp>
      <p:sp>
        <p:nvSpPr>
          <p:cNvPr id="2" name="标题 2"/>
          <p:cNvSpPr txBox="1"/>
          <p:nvPr/>
        </p:nvSpPr>
        <p:spPr>
          <a:xfrm>
            <a:off x="896243" y="-5235"/>
            <a:ext cx="9144000" cy="7048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2000" dirty="0">
                <a:solidFill>
                  <a:srgbClr val="E70013"/>
                </a:solidFill>
                <a:latin typeface="微软雅黑" panose="020B0503020204020204" charset="-122"/>
                <a:ea typeface="微软雅黑" panose="020B0503020204020204" charset="-122"/>
              </a:rPr>
              <a:t>懇請支持</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5" name="矩形 4"/>
          <p:cNvSpPr/>
          <p:nvPr/>
        </p:nvSpPr>
        <p:spPr>
          <a:xfrm rot="5400000" flipH="1">
            <a:off x="1914705" y="-210541"/>
            <a:ext cx="18000" cy="1838325"/>
          </a:xfrm>
          <a:prstGeom prst="rect">
            <a:avLst/>
          </a:prstGeom>
          <a:gradFill flip="none" rotWithShape="1">
            <a:gsLst>
              <a:gs pos="0">
                <a:srgbClr val="4472C4">
                  <a:lumMod val="5000"/>
                  <a:lumOff val="95000"/>
                  <a:alpha val="63000"/>
                </a:srgbClr>
              </a:gs>
              <a:gs pos="38000">
                <a:srgbClr val="FF616C"/>
              </a:gs>
              <a:gs pos="69000">
                <a:srgbClr val="FF3745"/>
              </a:gs>
              <a:gs pos="100000">
                <a:srgbClr val="E70013"/>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0"/>
            <a:ext cx="12193434"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ïslíḑê"/>
          <p:cNvSpPr/>
          <p:nvPr/>
        </p:nvSpPr>
        <p:spPr>
          <a:xfrm>
            <a:off x="0" y="2234245"/>
            <a:ext cx="12192000" cy="1470025"/>
          </a:xfrm>
          <a:prstGeom prst="rect">
            <a:avLst/>
          </a:prstGeom>
          <a:solidFill>
            <a:schemeClr val="bg1">
              <a:lumMod val="85000"/>
            </a:schemeClr>
          </a:soli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121920" tIns="60960" rIns="121920" bIns="6096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grpSp>
        <p:nvGrpSpPr>
          <p:cNvPr id="14" name="iṡļïḑé"/>
          <p:cNvGrpSpPr/>
          <p:nvPr/>
        </p:nvGrpSpPr>
        <p:grpSpPr>
          <a:xfrm>
            <a:off x="335955" y="4131307"/>
            <a:ext cx="3817253" cy="2383562"/>
            <a:chOff x="544684" y="4257675"/>
            <a:chExt cx="2114098" cy="2383562"/>
          </a:xfrm>
        </p:grpSpPr>
        <p:sp>
          <p:nvSpPr>
            <p:cNvPr id="15" name="íšḻïďé"/>
            <p:cNvSpPr/>
            <p:nvPr/>
          </p:nvSpPr>
          <p:spPr bwMode="auto">
            <a:xfrm>
              <a:off x="544684" y="4761683"/>
              <a:ext cx="2114098" cy="1879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tIns="60960" rIns="121920" bIns="6096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just" defTabSz="812800" rtl="0" eaLnBrk="1" fontAlgn="auto" latinLnBrk="0" hangingPunct="1">
                <a:lnSpc>
                  <a:spcPct val="110000"/>
                </a:lnSpc>
                <a:spcBef>
                  <a:spcPts val="0"/>
                </a:spcBef>
                <a:spcAft>
                  <a:spcPts val="0"/>
                </a:spcAft>
                <a:buClrTx/>
                <a:buSzTx/>
                <a:buFontTx/>
                <a:buNone/>
                <a:defRPr/>
              </a:pPr>
              <a:r>
                <a:rPr kumimoji="0" lang="zh-TW" altLang="en-US" sz="1400" b="0"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二十大報告中強調：高品質發展是全面建設社會主義現代化國家的首要任務。還特別提到，“推進粵港澳大灣區建設，支持香港、澳門更好融入國家發展大局，為實現中華民族偉大復興更好發揮作用”</a:t>
              </a:r>
              <a:endParaRPr kumimoji="0" lang="en-US" altLang="zh-CN" sz="1400" b="0"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endParaRPr>
            </a:p>
          </p:txBody>
        </p:sp>
        <p:sp>
          <p:nvSpPr>
            <p:cNvPr id="16" name="íṥḻíḑè"/>
            <p:cNvSpPr txBox="1"/>
            <p:nvPr/>
          </p:nvSpPr>
          <p:spPr bwMode="auto">
            <a:xfrm>
              <a:off x="707666" y="4257675"/>
              <a:ext cx="1750291" cy="50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tIns="60960" rIns="121920" bIns="609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135" b="1"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政策引领</a:t>
              </a:r>
              <a:endParaRPr kumimoji="0" lang="en-US" altLang="zh-CN" sz="2135" b="1"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endParaRPr>
            </a:p>
          </p:txBody>
        </p:sp>
      </p:grpSp>
      <p:grpSp>
        <p:nvGrpSpPr>
          <p:cNvPr id="17" name="íSlídé"/>
          <p:cNvGrpSpPr/>
          <p:nvPr/>
        </p:nvGrpSpPr>
        <p:grpSpPr>
          <a:xfrm>
            <a:off x="4050815" y="2845431"/>
            <a:ext cx="247651" cy="247651"/>
            <a:chOff x="6220014" y="1352434"/>
            <a:chExt cx="247650" cy="247650"/>
          </a:xfrm>
        </p:grpSpPr>
        <p:sp>
          <p:nvSpPr>
            <p:cNvPr id="18" name="îṩ1idê"/>
            <p:cNvSpPr/>
            <p:nvPr/>
          </p:nvSpPr>
          <p:spPr>
            <a:xfrm>
              <a:off x="6220014" y="1352434"/>
              <a:ext cx="247650" cy="247650"/>
            </a:xfrm>
            <a:prstGeom prst="flowChartConnector">
              <a:avLst/>
            </a:prstGeom>
            <a:solidFill>
              <a:srgbClr val="E7001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prstClr val="white"/>
                </a:solidFill>
                <a:effectLst/>
                <a:uLnTx/>
                <a:uFillTx/>
                <a:latin typeface="Times New Roman" panose="02020603050405020304"/>
                <a:ea typeface="微软雅黑" panose="020B0503020204020204" charset="-122"/>
                <a:cs typeface="+mn-cs"/>
              </a:endParaRPr>
            </a:p>
          </p:txBody>
        </p:sp>
        <p:sp>
          <p:nvSpPr>
            <p:cNvPr id="19" name="iṣ1íḑê"/>
            <p:cNvSpPr/>
            <p:nvPr/>
          </p:nvSpPr>
          <p:spPr bwMode="auto">
            <a:xfrm>
              <a:off x="6300977" y="1427047"/>
              <a:ext cx="85725" cy="98425"/>
            </a:xfrm>
            <a:custGeom>
              <a:avLst/>
              <a:gdLst>
                <a:gd name="T0" fmla="*/ 0 w 54"/>
                <a:gd name="T1" fmla="*/ 62 h 62"/>
                <a:gd name="T2" fmla="*/ 54 w 54"/>
                <a:gd name="T3" fmla="*/ 31 h 62"/>
                <a:gd name="T4" fmla="*/ 0 w 54"/>
                <a:gd name="T5" fmla="*/ 0 h 62"/>
                <a:gd name="T6" fmla="*/ 0 w 54"/>
                <a:gd name="T7" fmla="*/ 62 h 62"/>
              </a:gdLst>
              <a:ahLst/>
              <a:cxnLst>
                <a:cxn ang="0">
                  <a:pos x="T0" y="T1"/>
                </a:cxn>
                <a:cxn ang="0">
                  <a:pos x="T2" y="T3"/>
                </a:cxn>
                <a:cxn ang="0">
                  <a:pos x="T4" y="T5"/>
                </a:cxn>
                <a:cxn ang="0">
                  <a:pos x="T6" y="T7"/>
                </a:cxn>
              </a:cxnLst>
              <a:rect l="0" t="0" r="r" b="b"/>
              <a:pathLst>
                <a:path w="54" h="62">
                  <a:moveTo>
                    <a:pt x="0" y="62"/>
                  </a:moveTo>
                  <a:lnTo>
                    <a:pt x="54" y="31"/>
                  </a:lnTo>
                  <a:lnTo>
                    <a:pt x="0" y="0"/>
                  </a:lnTo>
                  <a:lnTo>
                    <a:pt x="0" y="62"/>
                  </a:lnTo>
                  <a:close/>
                </a:path>
              </a:pathLst>
            </a:custGeom>
            <a:solidFill>
              <a:schemeClr val="bg1"/>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Times New Roman" panose="02020603050405020304"/>
                <a:ea typeface="微软雅黑" panose="020B0503020204020204" charset="-122"/>
                <a:cs typeface="+mn-cs"/>
              </a:endParaRPr>
            </a:p>
          </p:txBody>
        </p:sp>
      </p:grpSp>
      <p:sp>
        <p:nvSpPr>
          <p:cNvPr id="22" name="iṥlîḓé"/>
          <p:cNvSpPr/>
          <p:nvPr/>
        </p:nvSpPr>
        <p:spPr bwMode="auto">
          <a:xfrm>
            <a:off x="4434859" y="4635315"/>
            <a:ext cx="3458676" cy="179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tIns="60960" rIns="121920" bIns="6096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just" defTabSz="812800">
              <a:lnSpc>
                <a:spcPct val="110000"/>
              </a:lnSpc>
            </a:pPr>
            <a:r>
              <a:rPr lang="en-US" altLang="zh-TW" sz="1600" dirty="0">
                <a:solidFill>
                  <a:prstClr val="black"/>
                </a:solidFill>
                <a:latin typeface="Times New Roman" panose="02020603050405020304"/>
                <a:ea typeface="微软雅黑" panose="020B0503020204020204" charset="-122"/>
              </a:rPr>
              <a:t>2023</a:t>
            </a:r>
            <a:r>
              <a:rPr lang="zh-TW" altLang="en-US" sz="1600" dirty="0">
                <a:solidFill>
                  <a:prstClr val="black"/>
                </a:solidFill>
                <a:latin typeface="Times New Roman" panose="02020603050405020304"/>
                <a:ea typeface="微软雅黑" panose="020B0503020204020204" charset="-122"/>
              </a:rPr>
              <a:t>年</a:t>
            </a:r>
            <a:r>
              <a:rPr lang="en-US" altLang="zh-TW" sz="1600" dirty="0">
                <a:solidFill>
                  <a:prstClr val="black"/>
                </a:solidFill>
                <a:latin typeface="Times New Roman" panose="02020603050405020304"/>
                <a:ea typeface="微软雅黑" panose="020B0503020204020204" charset="-122"/>
              </a:rPr>
              <a:t>4</a:t>
            </a:r>
            <a:r>
              <a:rPr lang="zh-TW" altLang="en-US" sz="1600" dirty="0">
                <a:solidFill>
                  <a:prstClr val="black"/>
                </a:solidFill>
                <a:latin typeface="Times New Roman" panose="02020603050405020304"/>
                <a:ea typeface="微软雅黑" panose="020B0503020204020204" charset="-122"/>
              </a:rPr>
              <a:t>月，</a:t>
            </a:r>
            <a:r>
              <a:rPr lang="zh-CN" altLang="en-US" sz="1600" dirty="0">
                <a:solidFill>
                  <a:prstClr val="black"/>
                </a:solidFill>
                <a:latin typeface="Times New Roman" panose="02020603050405020304"/>
                <a:ea typeface="微软雅黑" panose="020B0503020204020204" charset="-122"/>
              </a:rPr>
              <a:t>总书记</a:t>
            </a:r>
            <a:r>
              <a:rPr lang="zh-TW" altLang="en-US" sz="1600" dirty="0">
                <a:solidFill>
                  <a:prstClr val="black"/>
                </a:solidFill>
                <a:latin typeface="Times New Roman" panose="02020603050405020304"/>
                <a:ea typeface="微软雅黑" panose="020B0503020204020204" charset="-122"/>
              </a:rPr>
              <a:t>在廣東考察時指出，要“使粵港澳大灣區成為新發展格局的戰略支點、高品質發展的始發地、中國式現代化的引領地”</a:t>
            </a:r>
            <a:endParaRPr lang="en-US" altLang="zh-CN" sz="1600" dirty="0">
              <a:solidFill>
                <a:prstClr val="black"/>
              </a:solidFill>
              <a:latin typeface="Times New Roman" panose="02020603050405020304"/>
              <a:ea typeface="微软雅黑" panose="020B0503020204020204" charset="-122"/>
            </a:endParaRPr>
          </a:p>
        </p:txBody>
      </p:sp>
      <p:sp>
        <p:nvSpPr>
          <p:cNvPr id="23" name="íṧlîďe"/>
          <p:cNvSpPr txBox="1"/>
          <p:nvPr/>
        </p:nvSpPr>
        <p:spPr bwMode="auto">
          <a:xfrm>
            <a:off x="4515822" y="4131308"/>
            <a:ext cx="3160357" cy="50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tIns="60960" rIns="121920" bIns="609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135" b="1"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重要指示</a:t>
            </a:r>
            <a:endParaRPr kumimoji="0" lang="zh-CN" altLang="en-US" sz="2135" b="1"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endParaRPr>
          </a:p>
        </p:txBody>
      </p:sp>
      <p:grpSp>
        <p:nvGrpSpPr>
          <p:cNvPr id="25" name="íṩḷïďe"/>
          <p:cNvGrpSpPr/>
          <p:nvPr/>
        </p:nvGrpSpPr>
        <p:grpSpPr>
          <a:xfrm>
            <a:off x="8358543" y="4131307"/>
            <a:ext cx="3160357" cy="1885949"/>
            <a:chOff x="731404" y="4257675"/>
            <a:chExt cx="1750291" cy="1885949"/>
          </a:xfrm>
        </p:grpSpPr>
        <p:sp>
          <p:nvSpPr>
            <p:cNvPr id="26" name="íŝľiḋê"/>
            <p:cNvSpPr/>
            <p:nvPr/>
          </p:nvSpPr>
          <p:spPr bwMode="auto">
            <a:xfrm>
              <a:off x="731404" y="4761683"/>
              <a:ext cx="1750291" cy="138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tIns="60960" rIns="121920" bIns="6096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812800" rtl="0" eaLnBrk="1" fontAlgn="auto" latinLnBrk="0" hangingPunct="1">
                <a:lnSpc>
                  <a:spcPct val="100000"/>
                </a:lnSpc>
                <a:spcBef>
                  <a:spcPts val="0"/>
                </a:spcBef>
                <a:spcAft>
                  <a:spcPts val="0"/>
                </a:spcAft>
                <a:buClrTx/>
                <a:buSzTx/>
                <a:buFontTx/>
                <a:buNone/>
                <a:defRPr/>
              </a:pPr>
              <a:r>
                <a:rPr kumimoji="0" lang="en-US" altLang="zh-TW" sz="1600" b="0"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a:t>
              </a:r>
              <a:r>
                <a:rPr kumimoji="0" lang="zh-TW" altLang="en-US" sz="1600" b="0"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粵港澳大灣區發展規劃綱要</a:t>
              </a:r>
              <a:r>
                <a:rPr kumimoji="0" lang="en-US" altLang="zh-TW" sz="1600" b="0"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a:t>
              </a:r>
              <a:endParaRPr kumimoji="0" lang="en-US" altLang="zh-TW" sz="1600" b="0"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endParaRPr>
            </a:p>
          </p:txBody>
        </p:sp>
        <p:sp>
          <p:nvSpPr>
            <p:cNvPr id="27" name="îsliḑè"/>
            <p:cNvSpPr txBox="1"/>
            <p:nvPr/>
          </p:nvSpPr>
          <p:spPr bwMode="auto">
            <a:xfrm>
              <a:off x="731404" y="4257675"/>
              <a:ext cx="1750291" cy="50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0" tIns="60960" rIns="121920" bIns="6096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135" b="1"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rPr>
                <a:t>國家層面</a:t>
              </a:r>
              <a:endParaRPr kumimoji="0" lang="en-US" altLang="zh-CN" sz="2135" b="1" i="0" u="none" strike="noStrike" kern="1200" cap="none" spc="0" normalizeH="0" baseline="0" noProof="0" dirty="0">
                <a:ln>
                  <a:noFill/>
                </a:ln>
                <a:solidFill>
                  <a:prstClr val="black"/>
                </a:solidFill>
                <a:effectLst/>
                <a:uLnTx/>
                <a:uFillTx/>
                <a:latin typeface="Times New Roman" panose="02020603050405020304"/>
                <a:ea typeface="微软雅黑" panose="020B0503020204020204" charset="-122"/>
                <a:cs typeface="+mn-cs"/>
              </a:endParaRPr>
            </a:p>
          </p:txBody>
        </p:sp>
      </p:grpSp>
      <p:grpSp>
        <p:nvGrpSpPr>
          <p:cNvPr id="28" name="îṣḻíďe"/>
          <p:cNvGrpSpPr/>
          <p:nvPr/>
        </p:nvGrpSpPr>
        <p:grpSpPr>
          <a:xfrm>
            <a:off x="7893535" y="2845431"/>
            <a:ext cx="247651" cy="247651"/>
            <a:chOff x="6220014" y="1352434"/>
            <a:chExt cx="247650" cy="247650"/>
          </a:xfrm>
        </p:grpSpPr>
        <p:sp>
          <p:nvSpPr>
            <p:cNvPr id="29" name="íṩ1íḋe"/>
            <p:cNvSpPr/>
            <p:nvPr/>
          </p:nvSpPr>
          <p:spPr>
            <a:xfrm>
              <a:off x="6220014" y="1352434"/>
              <a:ext cx="247650" cy="247650"/>
            </a:xfrm>
            <a:prstGeom prst="flowChartConnector">
              <a:avLst/>
            </a:prstGeom>
            <a:solidFill>
              <a:srgbClr val="E7001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30" name="íşļíḓe"/>
            <p:cNvSpPr/>
            <p:nvPr/>
          </p:nvSpPr>
          <p:spPr bwMode="auto">
            <a:xfrm>
              <a:off x="6300977" y="1427047"/>
              <a:ext cx="85725" cy="98425"/>
            </a:xfrm>
            <a:custGeom>
              <a:avLst/>
              <a:gdLst>
                <a:gd name="T0" fmla="*/ 0 w 54"/>
                <a:gd name="T1" fmla="*/ 62 h 62"/>
                <a:gd name="T2" fmla="*/ 54 w 54"/>
                <a:gd name="T3" fmla="*/ 31 h 62"/>
                <a:gd name="T4" fmla="*/ 0 w 54"/>
                <a:gd name="T5" fmla="*/ 0 h 62"/>
                <a:gd name="T6" fmla="*/ 0 w 54"/>
                <a:gd name="T7" fmla="*/ 62 h 62"/>
              </a:gdLst>
              <a:ahLst/>
              <a:cxnLst>
                <a:cxn ang="0">
                  <a:pos x="T0" y="T1"/>
                </a:cxn>
                <a:cxn ang="0">
                  <a:pos x="T2" y="T3"/>
                </a:cxn>
                <a:cxn ang="0">
                  <a:pos x="T4" y="T5"/>
                </a:cxn>
                <a:cxn ang="0">
                  <a:pos x="T6" y="T7"/>
                </a:cxn>
              </a:cxnLst>
              <a:rect l="0" t="0" r="r" b="b"/>
              <a:pathLst>
                <a:path w="54" h="62">
                  <a:moveTo>
                    <a:pt x="0" y="62"/>
                  </a:moveTo>
                  <a:lnTo>
                    <a:pt x="54" y="31"/>
                  </a:lnTo>
                  <a:lnTo>
                    <a:pt x="0" y="0"/>
                  </a:lnTo>
                  <a:lnTo>
                    <a:pt x="0" y="62"/>
                  </a:lnTo>
                  <a:close/>
                </a:path>
              </a:pathLst>
            </a:custGeom>
            <a:solidFill>
              <a:schemeClr val="bg1"/>
            </a:solidFill>
            <a:ln>
              <a:no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a:ln>
                  <a:noFill/>
                </a:ln>
                <a:solidFill>
                  <a:prstClr val="black"/>
                </a:solidFill>
                <a:effectLst/>
                <a:uLnTx/>
                <a:uFillTx/>
                <a:latin typeface="Times New Roman" panose="02020603050405020304"/>
                <a:ea typeface="微软雅黑" panose="020B0503020204020204" charset="-122"/>
                <a:cs typeface="+mn-cs"/>
              </a:endParaRPr>
            </a:p>
          </p:txBody>
        </p:sp>
      </p:grpSp>
      <p:pic>
        <p:nvPicPr>
          <p:cNvPr id="2" name="图片 1"/>
          <p:cNvPicPr>
            <a:picLocks noChangeAspect="1"/>
          </p:cNvPicPr>
          <p:nvPr/>
        </p:nvPicPr>
        <p:blipFill rotWithShape="1">
          <a:blip r:embed="rId1"/>
          <a:srcRect l="9697" r="10083"/>
          <a:stretch>
            <a:fillRect/>
          </a:stretch>
        </p:blipFill>
        <p:spPr>
          <a:xfrm>
            <a:off x="698026" y="1891825"/>
            <a:ext cx="3104894" cy="2177138"/>
          </a:xfrm>
          <a:prstGeom prst="rect">
            <a:avLst/>
          </a:prstGeom>
          <a:ln>
            <a:noFill/>
          </a:ln>
          <a:effectLst>
            <a:outerShdw blurRad="292100" dist="139700" dir="2700000" algn="tl" rotWithShape="0">
              <a:srgbClr val="333333">
                <a:alpha val="65000"/>
              </a:srgbClr>
            </a:outerShdw>
          </a:effectLst>
        </p:spPr>
      </p:pic>
      <p:pic>
        <p:nvPicPr>
          <p:cNvPr id="4" name="图片 3"/>
          <p:cNvPicPr>
            <a:picLocks noChangeAspect="1"/>
          </p:cNvPicPr>
          <p:nvPr/>
        </p:nvPicPr>
        <p:blipFill rotWithShape="1">
          <a:blip r:embed="rId2"/>
          <a:srcRect l="-202" t="46182" r="202" b="22007"/>
          <a:stretch>
            <a:fillRect/>
          </a:stretch>
        </p:blipFill>
        <p:spPr>
          <a:xfrm>
            <a:off x="4379429" y="1891826"/>
            <a:ext cx="3422103" cy="2177137"/>
          </a:xfrm>
          <a:prstGeom prst="rect">
            <a:avLst/>
          </a:prstGeom>
          <a:ln>
            <a:noFill/>
          </a:ln>
          <a:effectLst>
            <a:outerShdw blurRad="292100" dist="139700" dir="2700000" algn="tl" rotWithShape="0">
              <a:srgbClr val="333333">
                <a:alpha val="65000"/>
              </a:srgbClr>
            </a:outerShdw>
          </a:effectLst>
        </p:spPr>
      </p:pic>
      <p:sp>
        <p:nvSpPr>
          <p:cNvPr id="5" name="AutoShape 2"/>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7686" y="1882092"/>
            <a:ext cx="3422103" cy="2196604"/>
          </a:xfrm>
          <a:prstGeom prst="rect">
            <a:avLst/>
          </a:prstGeom>
          <a:ln>
            <a:noFill/>
          </a:ln>
          <a:effectLst>
            <a:outerShdw blurRad="292100" dist="139700" dir="2700000" algn="tl" rotWithShape="0">
              <a:srgbClr val="333333">
                <a:alpha val="65000"/>
              </a:srgbClr>
            </a:outerShdw>
          </a:effectLst>
        </p:spPr>
      </p:pic>
      <p:sp>
        <p:nvSpPr>
          <p:cNvPr id="6" name="标题 2"/>
          <p:cNvSpPr>
            <a:spLocks noGrp="1"/>
          </p:cNvSpPr>
          <p:nvPr>
            <p:ph type="ctrTitle"/>
          </p:nvPr>
        </p:nvSpPr>
        <p:spPr>
          <a:xfrm>
            <a:off x="896243" y="-5235"/>
            <a:ext cx="9144000" cy="704855"/>
          </a:xfrm>
        </p:spPr>
        <p:txBody>
          <a:bodyPr>
            <a:normAutofit/>
          </a:bodyPr>
          <a:lstStyle/>
          <a:p>
            <a:pPr algn="l"/>
            <a:r>
              <a:rPr lang="zh-CN" altLang="en-US" sz="2000" dirty="0">
                <a:solidFill>
                  <a:srgbClr val="E70013"/>
                </a:solidFill>
                <a:latin typeface="微软雅黑" panose="020B0503020204020204" charset="-122"/>
                <a:ea typeface="微软雅黑" panose="020B0503020204020204" charset="-122"/>
              </a:rPr>
              <a:t>政策環境</a:t>
            </a:r>
            <a:endParaRPr lang="zh-CN" altLang="en-US" sz="2000" dirty="0">
              <a:solidFill>
                <a:srgbClr val="E70013"/>
              </a:solidFill>
              <a:latin typeface="微软雅黑" panose="020B0503020204020204" charset="-122"/>
              <a:ea typeface="微软雅黑" panose="020B0503020204020204" charset="-122"/>
            </a:endParaRPr>
          </a:p>
        </p:txBody>
      </p:sp>
      <p:sp>
        <p:nvSpPr>
          <p:cNvPr id="8"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9" name="矩形 8"/>
          <p:cNvSpPr/>
          <p:nvPr/>
        </p:nvSpPr>
        <p:spPr>
          <a:xfrm rot="5400000" flipH="1">
            <a:off x="1914705" y="-210541"/>
            <a:ext cx="18000" cy="1838325"/>
          </a:xfrm>
          <a:prstGeom prst="rect">
            <a:avLst/>
          </a:prstGeom>
          <a:gradFill flip="none" rotWithShape="1">
            <a:gsLst>
              <a:gs pos="0">
                <a:schemeClr val="accent1">
                  <a:lumMod val="5000"/>
                  <a:lumOff val="95000"/>
                  <a:alpha val="63000"/>
                </a:schemeClr>
              </a:gs>
              <a:gs pos="38000">
                <a:srgbClr val="FF616C"/>
              </a:gs>
              <a:gs pos="69000">
                <a:srgbClr val="FF3745"/>
              </a:gs>
              <a:gs pos="100000">
                <a:srgbClr val="E7001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403241"/>
            <a:ext cx="12192000" cy="4093946"/>
          </a:xfrm>
          <a:prstGeom prst="rect">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îŝ1iḍè"/>
          <p:cNvSpPr txBox="1"/>
          <p:nvPr/>
        </p:nvSpPr>
        <p:spPr>
          <a:xfrm>
            <a:off x="6490523" y="2097740"/>
            <a:ext cx="4558937" cy="3064172"/>
          </a:xfrm>
          <a:prstGeom prst="rect">
            <a:avLst/>
          </a:prstGeom>
          <a:noFill/>
        </p:spPr>
        <p:txBody>
          <a:bodyPr wrap="square" rtlCol="0">
            <a:spAutoFit/>
          </a:bodyPr>
          <a:lstStyle/>
          <a:p>
            <a:pPr marL="0" marR="0" lvl="0" indent="457200" algn="just" defTabSz="914400" rtl="0" eaLnBrk="1" fontAlgn="auto" latinLnBrk="0" hangingPunct="1">
              <a:lnSpc>
                <a:spcPct val="114000"/>
              </a:lnSpc>
              <a:spcBef>
                <a:spcPts val="0"/>
              </a:spcBef>
              <a:spcAft>
                <a:spcPts val="1200"/>
              </a:spcAft>
              <a:buClrTx/>
              <a:buSzTx/>
              <a:buFontTx/>
              <a:buNone/>
              <a:defRPr/>
            </a:pP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行業層面</a:t>
            </a:r>
            <a:r>
              <a:rPr kumimoji="0" lang="en-US" altLang="zh-TW"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a:t>
            </a: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關於支持粵港澳大灣區民航協同發展的實施意見</a:t>
            </a:r>
            <a:r>
              <a:rPr kumimoji="0" lang="en-US" altLang="zh-TW"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a:t>
            </a: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明確：</a:t>
            </a:r>
            <a:r>
              <a:rPr kumimoji="0" lang="zh-TW" altLang="en-US" sz="1800" b="1"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鞏固提升香港國際航空樞紐地位</a:t>
            </a: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，在國際航線、高端物流、管理創新等方面發揮全球引領作用。</a:t>
            </a:r>
            <a:endPar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endParaRPr>
          </a:p>
          <a:p>
            <a:pPr marL="0" marR="0" lvl="0" indent="457200" algn="just" defTabSz="914400" rtl="0" eaLnBrk="1" fontAlgn="auto" latinLnBrk="0" hangingPunct="1">
              <a:lnSpc>
                <a:spcPct val="114000"/>
              </a:lnSpc>
              <a:spcBef>
                <a:spcPts val="0"/>
              </a:spcBef>
              <a:spcAft>
                <a:spcPts val="1200"/>
              </a:spcAft>
              <a:buClrTx/>
              <a:buSzTx/>
              <a:buFontTx/>
              <a:buNone/>
              <a:defRPr/>
            </a:pPr>
            <a:r>
              <a:rPr kumimoji="0" lang="en-US" altLang="zh-TW"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2023</a:t>
            </a: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年</a:t>
            </a:r>
            <a:r>
              <a:rPr kumimoji="0" lang="en-US" altLang="zh-TW"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4</a:t>
            </a: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月</a:t>
            </a:r>
            <a:r>
              <a:rPr kumimoji="0" lang="en-US" altLang="zh-TW"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19</a:t>
            </a:r>
            <a:r>
              <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rPr>
              <a:t>日，民航局宋志勇局長在會見香港運輸與物流局林世雄局長時強調，要“秉持創新、協調、融合、共贏的理念，全方位深化拓展交流合作，共同推動中國民航高品質發展”。</a:t>
            </a:r>
            <a:endParaRPr kumimoji="0" lang="zh-TW" altLang="en-US" sz="1800" b="0" i="0" u="none" strike="noStrike" kern="1200" cap="none" spc="0" normalizeH="0" baseline="0" noProof="0" dirty="0">
              <a:ln>
                <a:noFill/>
              </a:ln>
              <a:solidFill>
                <a:prstClr val="black">
                  <a:lumMod val="75000"/>
                  <a:lumOff val="25000"/>
                </a:prstClr>
              </a:solidFill>
              <a:effectLst/>
              <a:uLnTx/>
              <a:uFillTx/>
              <a:latin typeface="Times New Roman" panose="02020603050405020304"/>
              <a:ea typeface="微软雅黑" panose="020B0503020204020204" charset="-122"/>
              <a:cs typeface="+mn-cs"/>
            </a:endParaRPr>
          </a:p>
        </p:txBody>
      </p:sp>
      <p:pic>
        <p:nvPicPr>
          <p:cNvPr id="1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42540" y="1403241"/>
            <a:ext cx="4953460" cy="4051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标题 2"/>
          <p:cNvSpPr>
            <a:spLocks noGrp="1"/>
          </p:cNvSpPr>
          <p:nvPr>
            <p:ph type="ctrTitle"/>
          </p:nvPr>
        </p:nvSpPr>
        <p:spPr>
          <a:xfrm>
            <a:off x="896243" y="-5235"/>
            <a:ext cx="9144000" cy="704855"/>
          </a:xfrm>
        </p:spPr>
        <p:txBody>
          <a:bodyPr>
            <a:normAutofit/>
          </a:bodyPr>
          <a:lstStyle/>
          <a:p>
            <a:pPr algn="l"/>
            <a:r>
              <a:rPr lang="zh-CN" altLang="en-US" sz="2000" dirty="0">
                <a:solidFill>
                  <a:srgbClr val="E70013"/>
                </a:solidFill>
                <a:latin typeface="微软雅黑" panose="020B0503020204020204" charset="-122"/>
                <a:ea typeface="微软雅黑" panose="020B0503020204020204" charset="-122"/>
              </a:rPr>
              <a:t>政策環境</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矩形 3"/>
          <p:cNvSpPr/>
          <p:nvPr/>
        </p:nvSpPr>
        <p:spPr>
          <a:xfrm rot="5400000" flipH="1">
            <a:off x="1914705" y="-210541"/>
            <a:ext cx="18000" cy="1838325"/>
          </a:xfrm>
          <a:prstGeom prst="rect">
            <a:avLst/>
          </a:prstGeom>
          <a:gradFill flip="none" rotWithShape="1">
            <a:gsLst>
              <a:gs pos="0">
                <a:schemeClr val="accent1">
                  <a:lumMod val="5000"/>
                  <a:lumOff val="95000"/>
                  <a:alpha val="63000"/>
                </a:schemeClr>
              </a:gs>
              <a:gs pos="38000">
                <a:srgbClr val="FF616C"/>
              </a:gs>
              <a:gs pos="69000">
                <a:srgbClr val="FF3745"/>
              </a:gs>
              <a:gs pos="100000">
                <a:srgbClr val="E7001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403241"/>
            <a:ext cx="12192000" cy="4093946"/>
          </a:xfrm>
          <a:prstGeom prst="rect">
            <a:avLst/>
          </a:prstGeom>
          <a:solidFill>
            <a:srgbClr val="F2F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îŝ1iḍè"/>
          <p:cNvSpPr txBox="1"/>
          <p:nvPr/>
        </p:nvSpPr>
        <p:spPr>
          <a:xfrm>
            <a:off x="4232952" y="2007028"/>
            <a:ext cx="7292340" cy="3064172"/>
          </a:xfrm>
          <a:prstGeom prst="rect">
            <a:avLst/>
          </a:prstGeom>
          <a:noFill/>
        </p:spPr>
        <p:txBody>
          <a:bodyPr wrap="square" rtlCol="0">
            <a:spAutoFit/>
          </a:bodyPr>
          <a:lstStyle/>
          <a:p>
            <a:pPr indent="457200" algn="just">
              <a:lnSpc>
                <a:spcPct val="114000"/>
              </a:lnSpc>
              <a:spcAft>
                <a:spcPts val="1200"/>
              </a:spcAft>
              <a:defRPr/>
            </a:pPr>
            <a:r>
              <a:rPr lang="zh-TW" altLang="en-US" dirty="0">
                <a:solidFill>
                  <a:prstClr val="black">
                    <a:lumMod val="75000"/>
                    <a:lumOff val="25000"/>
                  </a:prstClr>
                </a:solidFill>
                <a:latin typeface="Times New Roman" panose="02020603050405020304"/>
                <a:ea typeface="微软雅黑" panose="020B0503020204020204" charset="-122"/>
              </a:rPr>
              <a:t>隨著全球國際旅客運輸加速恢復，民航運輸服務人才極度缺乏嚴重制約本港民航業恢復節奏。粵港澳大灣區協同發展是國家戰略，廣州民航職業技術學院（以下簡稱：我院）作為大灣區唯一一所民航局直屬院校，明確任務、主動作為、為港服務，乃是應有之義。</a:t>
            </a:r>
            <a:endParaRPr lang="zh-TW" altLang="en-US" dirty="0">
              <a:solidFill>
                <a:prstClr val="black">
                  <a:lumMod val="75000"/>
                  <a:lumOff val="25000"/>
                </a:prstClr>
              </a:solidFill>
              <a:latin typeface="Times New Roman" panose="02020603050405020304"/>
              <a:ea typeface="微软雅黑" panose="020B0503020204020204" charset="-122"/>
            </a:endParaRPr>
          </a:p>
          <a:p>
            <a:pPr indent="457200" algn="just">
              <a:lnSpc>
                <a:spcPct val="114000"/>
              </a:lnSpc>
              <a:spcAft>
                <a:spcPts val="1200"/>
              </a:spcAft>
              <a:defRPr/>
            </a:pPr>
            <a:r>
              <a:rPr lang="zh-TW" altLang="en-US" dirty="0">
                <a:solidFill>
                  <a:prstClr val="black">
                    <a:lumMod val="75000"/>
                    <a:lumOff val="25000"/>
                  </a:prstClr>
                </a:solidFill>
                <a:latin typeface="Times New Roman" panose="02020603050405020304"/>
                <a:ea typeface="微软雅黑" panose="020B0503020204020204" charset="-122"/>
              </a:rPr>
              <a:t>香港航空服務專才聯合培養專案旨在我院聯合香港機管局，面向香港機場各航空服務崗位市場主體，創新構建起一整套</a:t>
            </a:r>
            <a:r>
              <a:rPr lang="zh-TW" altLang="en-US" b="1" dirty="0">
                <a:solidFill>
                  <a:prstClr val="black">
                    <a:lumMod val="75000"/>
                    <a:lumOff val="25000"/>
                  </a:prstClr>
                </a:solidFill>
                <a:latin typeface="Times New Roman" panose="02020603050405020304"/>
                <a:ea typeface="微软雅黑" panose="020B0503020204020204" charset="-122"/>
              </a:rPr>
              <a:t>“統籌有力、優勢互補、產教融合、校企共贏”</a:t>
            </a:r>
            <a:r>
              <a:rPr lang="zh-TW" altLang="en-US" dirty="0">
                <a:solidFill>
                  <a:prstClr val="black">
                    <a:lumMod val="75000"/>
                    <a:lumOff val="25000"/>
                  </a:prstClr>
                </a:solidFill>
                <a:latin typeface="Times New Roman" panose="02020603050405020304"/>
                <a:ea typeface="微软雅黑" panose="020B0503020204020204" charset="-122"/>
              </a:rPr>
              <a:t>的香港航空服務專才聯合培養體制機制，依託大陸航空服務專才培訓資源，力爭偉香港航空界輸入“大批量、可持續、高素質、高技能”航空服務專才，緩解香港機場“人才荒”難題。</a:t>
            </a:r>
            <a:endParaRPr lang="zh-TW" altLang="en-US" dirty="0">
              <a:solidFill>
                <a:prstClr val="black">
                  <a:lumMod val="75000"/>
                  <a:lumOff val="25000"/>
                </a:prstClr>
              </a:solidFill>
              <a:latin typeface="Times New Roman" panose="02020603050405020304"/>
              <a:ea typeface="微软雅黑" panose="020B0503020204020204" charset="-122"/>
            </a:endParaRPr>
          </a:p>
        </p:txBody>
      </p:sp>
      <p:sp>
        <p:nvSpPr>
          <p:cNvPr id="2" name="标题 2"/>
          <p:cNvSpPr>
            <a:spLocks noGrp="1"/>
          </p:cNvSpPr>
          <p:nvPr>
            <p:ph type="ctrTitle"/>
          </p:nvPr>
        </p:nvSpPr>
        <p:spPr>
          <a:xfrm>
            <a:off x="896243" y="-5235"/>
            <a:ext cx="9144000" cy="704855"/>
          </a:xfrm>
        </p:spPr>
        <p:txBody>
          <a:bodyPr>
            <a:normAutofit/>
          </a:bodyPr>
          <a:lstStyle/>
          <a:p>
            <a:pPr algn="l"/>
            <a:r>
              <a:rPr lang="zh-CN" altLang="en-US" sz="2000" dirty="0">
                <a:solidFill>
                  <a:srgbClr val="E70013"/>
                </a:solidFill>
                <a:latin typeface="微软雅黑" panose="020B0503020204020204" charset="-122"/>
                <a:ea typeface="微软雅黑" panose="020B0503020204020204" charset="-122"/>
              </a:rPr>
              <a:t>項目概況</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矩形 3"/>
          <p:cNvSpPr/>
          <p:nvPr/>
        </p:nvSpPr>
        <p:spPr>
          <a:xfrm rot="5400000" flipH="1">
            <a:off x="1914705" y="-210541"/>
            <a:ext cx="18000" cy="1838325"/>
          </a:xfrm>
          <a:prstGeom prst="rect">
            <a:avLst/>
          </a:prstGeom>
          <a:gradFill flip="none" rotWithShape="1">
            <a:gsLst>
              <a:gs pos="0">
                <a:schemeClr val="accent1">
                  <a:lumMod val="5000"/>
                  <a:lumOff val="95000"/>
                  <a:alpha val="63000"/>
                </a:schemeClr>
              </a:gs>
              <a:gs pos="38000">
                <a:srgbClr val="FF616C"/>
              </a:gs>
              <a:gs pos="69000">
                <a:srgbClr val="FF3745"/>
              </a:gs>
              <a:gs pos="100000">
                <a:srgbClr val="E7001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12" name="矩形 11"/>
          <p:cNvSpPr>
            <a:spLocks noChangeAspect="1"/>
          </p:cNvSpPr>
          <p:nvPr/>
        </p:nvSpPr>
        <p:spPr>
          <a:xfrm>
            <a:off x="666708" y="1403241"/>
            <a:ext cx="3244892" cy="4093946"/>
          </a:xfrm>
          <a:prstGeom prst="rect">
            <a:avLst/>
          </a:prstGeom>
          <a:blipFill dpi="0" rotWithShape="1">
            <a:blip r:embed="rId1"/>
            <a:srcRect/>
            <a:stretch>
              <a:fillRect b="-18890"/>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6" name="文本框 5"/>
          <p:cNvSpPr txBox="1"/>
          <p:nvPr/>
        </p:nvSpPr>
        <p:spPr>
          <a:xfrm>
            <a:off x="2175227" y="5184058"/>
            <a:ext cx="1595309" cy="246221"/>
          </a:xfrm>
          <a:prstGeom prst="rect">
            <a:avLst/>
          </a:prstGeom>
          <a:noFill/>
        </p:spPr>
        <p:txBody>
          <a:bodyPr wrap="none" rtlCol="0">
            <a:spAutoFit/>
          </a:bodyPr>
          <a:lstStyle/>
          <a:p>
            <a:r>
              <a:rPr lang="zh-CN" altLang="en-US" sz="1000" dirty="0">
                <a:solidFill>
                  <a:schemeClr val="bg1"/>
                </a:solidFill>
                <a:latin typeface="宋体" panose="02010600030101010101" pitchFamily="2" charset="-122"/>
                <a:ea typeface="宋体" panose="02010600030101010101" pitchFamily="2" charset="-122"/>
              </a:rPr>
              <a:t>图源：香港航空新浪微博</a:t>
            </a:r>
            <a:endParaRPr lang="zh-CN" altLang="en-US" sz="1000" dirty="0">
              <a:solidFill>
                <a:schemeClr val="bg1"/>
              </a:solidFill>
              <a:latin typeface="宋体" panose="02010600030101010101" pitchFamily="2" charset="-122"/>
              <a:ea typeface="宋体" panose="02010600030101010101" pitchFamily="2" charset="-122"/>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0" y="1489365"/>
            <a:ext cx="1219200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37" name="îŝ1iḍè"/>
          <p:cNvSpPr txBox="1"/>
          <p:nvPr/>
        </p:nvSpPr>
        <p:spPr>
          <a:xfrm>
            <a:off x="6922123" y="2176710"/>
            <a:ext cx="4703820" cy="3400931"/>
          </a:xfrm>
          <a:prstGeom prst="rect">
            <a:avLst/>
          </a:prstGeom>
          <a:noFill/>
        </p:spPr>
        <p:txBody>
          <a:bodyPr wrap="square" rtlCol="0">
            <a:spAutoFit/>
          </a:bodyPr>
          <a:lstStyle/>
          <a:p>
            <a:pPr algn="just">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香港航空服務專才聯合培養專案內容：</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香港航空服務崗位要求調研</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綜合素質和業務技能需求分析</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陸生赴港實訓全流程規劃</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實訓課程及專案標準制定</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實訓考核及評價標準制定</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實訓基地建設方案編制</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algn="just">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聯合在大陸定制化培養赴港實習和就業的航空服務人才，全力將其打造成為粵港澳大灣區民航協同發展的優秀範例。</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p:txBody>
      </p:sp>
      <p:sp>
        <p:nvSpPr>
          <p:cNvPr id="2" name="标题 2"/>
          <p:cNvSpPr>
            <a:spLocks noGrp="1"/>
          </p:cNvSpPr>
          <p:nvPr>
            <p:ph type="ctrTitle"/>
          </p:nvPr>
        </p:nvSpPr>
        <p:spPr>
          <a:xfrm>
            <a:off x="896243" y="-5235"/>
            <a:ext cx="9144000" cy="704855"/>
          </a:xfrm>
        </p:spPr>
        <p:txBody>
          <a:bodyPr>
            <a:normAutofit/>
          </a:bodyPr>
          <a:lstStyle/>
          <a:p>
            <a:pPr algn="l"/>
            <a:r>
              <a:rPr lang="zh-CN" altLang="en-US" sz="2000" dirty="0">
                <a:solidFill>
                  <a:srgbClr val="E70013"/>
                </a:solidFill>
                <a:latin typeface="微软雅黑" panose="020B0503020204020204" charset="-122"/>
                <a:ea typeface="微软雅黑" panose="020B0503020204020204" charset="-122"/>
              </a:rPr>
              <a:t>項目概況</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矩形 3"/>
          <p:cNvSpPr/>
          <p:nvPr/>
        </p:nvSpPr>
        <p:spPr>
          <a:xfrm rot="5400000" flipH="1">
            <a:off x="1914705" y="-210541"/>
            <a:ext cx="18000" cy="1838325"/>
          </a:xfrm>
          <a:prstGeom prst="rect">
            <a:avLst/>
          </a:prstGeom>
          <a:gradFill flip="none" rotWithShape="1">
            <a:gsLst>
              <a:gs pos="0">
                <a:schemeClr val="accent1">
                  <a:lumMod val="5000"/>
                  <a:lumOff val="95000"/>
                  <a:alpha val="63000"/>
                </a:schemeClr>
              </a:gs>
              <a:gs pos="38000">
                <a:srgbClr val="FF616C"/>
              </a:gs>
              <a:gs pos="69000">
                <a:srgbClr val="FF3745"/>
              </a:gs>
              <a:gs pos="100000">
                <a:srgbClr val="E7001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6" name="文本框 5"/>
          <p:cNvSpPr txBox="1"/>
          <p:nvPr/>
        </p:nvSpPr>
        <p:spPr>
          <a:xfrm>
            <a:off x="136355" y="5485833"/>
            <a:ext cx="1736373" cy="261610"/>
          </a:xfrm>
          <a:prstGeom prst="rect">
            <a:avLst/>
          </a:prstGeom>
          <a:noFill/>
        </p:spPr>
        <p:txBody>
          <a:bodyPr wrap="none" rtlCol="0">
            <a:spAutoFit/>
          </a:bodyPr>
          <a:lstStyle/>
          <a:p>
            <a:r>
              <a:rPr lang="zh-CN" altLang="en-US" sz="1100" dirty="0">
                <a:solidFill>
                  <a:schemeClr val="bg1"/>
                </a:solidFill>
                <a:latin typeface="宋体" panose="02010600030101010101" pitchFamily="2" charset="-122"/>
                <a:ea typeface="宋体" panose="02010600030101010101" pitchFamily="2" charset="-122"/>
              </a:rPr>
              <a:t>图源：香港航空新浪微博</a:t>
            </a:r>
            <a:endParaRPr lang="zh-CN" altLang="en-US" sz="1100" dirty="0">
              <a:solidFill>
                <a:schemeClr val="bg1"/>
              </a:solidFill>
              <a:latin typeface="宋体" panose="02010600030101010101" pitchFamily="2" charset="-122"/>
              <a:ea typeface="宋体" panose="02010600030101010101" pitchFamily="2" charset="-122"/>
            </a:endParaRPr>
          </a:p>
        </p:txBody>
      </p:sp>
      <p:pic>
        <p:nvPicPr>
          <p:cNvPr id="7" name="图片 6"/>
          <p:cNvPicPr>
            <a:picLocks noChangeAspect="1"/>
          </p:cNvPicPr>
          <p:nvPr>
            <p:custDataLst>
              <p:tags r:id="rId1"/>
            </p:custDataLst>
          </p:nvPr>
        </p:nvPicPr>
        <p:blipFill>
          <a:blip r:embed="rId2"/>
          <a:stretch>
            <a:fillRect/>
          </a:stretch>
        </p:blipFill>
        <p:spPr>
          <a:xfrm>
            <a:off x="66040" y="2159635"/>
            <a:ext cx="6244590" cy="3418205"/>
          </a:xfrm>
          <a:prstGeom prst="rect">
            <a:avLst/>
          </a:prstGeom>
        </p:spPr>
      </p:pic>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357157" y="1489365"/>
            <a:ext cx="3984172" cy="4391890"/>
          </a:xfrm>
          <a:prstGeom prst="rect">
            <a:avLst/>
          </a:prstGeom>
          <a:solidFill>
            <a:srgbClr val="FF3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1" name="矩形 40"/>
          <p:cNvSpPr/>
          <p:nvPr/>
        </p:nvSpPr>
        <p:spPr>
          <a:xfrm>
            <a:off x="7494817" y="1489365"/>
            <a:ext cx="432816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37" name="îŝ1iḍè"/>
          <p:cNvSpPr txBox="1"/>
          <p:nvPr/>
        </p:nvSpPr>
        <p:spPr>
          <a:xfrm>
            <a:off x="7778706" y="1871991"/>
            <a:ext cx="3760382" cy="3857659"/>
          </a:xfrm>
          <a:prstGeom prst="rect">
            <a:avLst/>
          </a:prstGeom>
          <a:noFill/>
        </p:spPr>
        <p:txBody>
          <a:bodyPr wrap="square" rtlCol="0">
            <a:spAutoFit/>
          </a:bodyPr>
          <a:lstStyle/>
          <a:p>
            <a:pPr indent="457200" algn="just">
              <a:lnSpc>
                <a:spcPct val="114000"/>
              </a:lnSpc>
              <a:spcAft>
                <a:spcPts val="1200"/>
              </a:spcAft>
              <a:defRPr/>
            </a:pPr>
            <a:r>
              <a:rPr lang="zh-TW" altLang="en-US" dirty="0">
                <a:solidFill>
                  <a:prstClr val="black">
                    <a:lumMod val="75000"/>
                    <a:lumOff val="25000"/>
                  </a:prstClr>
                </a:solidFill>
                <a:latin typeface="+mn-ea"/>
                <a:sym typeface="+mn-lt"/>
              </a:rPr>
              <a:t>人才培養能力方面，我院作為大灣區唯一一所民航局直屬院校，又是廣東省“雙高”建設示範校，民航運輸服務專業群入選廣東省第二批高品質建設專業群，</a:t>
            </a:r>
            <a:r>
              <a:rPr lang="en-US" altLang="zh-TW" dirty="0">
                <a:solidFill>
                  <a:prstClr val="black">
                    <a:lumMod val="75000"/>
                    <a:lumOff val="25000"/>
                  </a:prstClr>
                </a:solidFill>
                <a:latin typeface="+mn-ea"/>
                <a:sym typeface="+mn-lt"/>
              </a:rPr>
              <a:t>2023</a:t>
            </a:r>
            <a:r>
              <a:rPr lang="zh-TW" altLang="en-US" dirty="0">
                <a:solidFill>
                  <a:prstClr val="black">
                    <a:lumMod val="75000"/>
                    <a:lumOff val="25000"/>
                  </a:prstClr>
                </a:solidFill>
                <a:latin typeface="+mn-ea"/>
                <a:sym typeface="+mn-lt"/>
              </a:rPr>
              <a:t>年專業群在校生人數超過</a:t>
            </a:r>
            <a:r>
              <a:rPr lang="en-US" altLang="zh-TW" dirty="0">
                <a:solidFill>
                  <a:prstClr val="black">
                    <a:lumMod val="75000"/>
                    <a:lumOff val="25000"/>
                  </a:prstClr>
                </a:solidFill>
                <a:latin typeface="+mn-ea"/>
                <a:sym typeface="+mn-lt"/>
              </a:rPr>
              <a:t>2200</a:t>
            </a:r>
            <a:r>
              <a:rPr lang="zh-TW" altLang="en-US" dirty="0">
                <a:solidFill>
                  <a:prstClr val="black">
                    <a:lumMod val="75000"/>
                    <a:lumOff val="25000"/>
                  </a:prstClr>
                </a:solidFill>
                <a:latin typeface="+mn-ea"/>
                <a:sym typeface="+mn-lt"/>
              </a:rPr>
              <a:t>人。但隨著國內開辦民航運輸服務近似專業的院校激增，嚴重影響到我院在南航地服、廣州機場、深圳機場、深航地服等傳統校外實習基地的年度接待量和可持續性。我院急需開拓更加高端的實習就業崗位。</a:t>
            </a:r>
            <a:endParaRPr lang="zh-TW" altLang="en-US" dirty="0">
              <a:solidFill>
                <a:prstClr val="black">
                  <a:lumMod val="75000"/>
                  <a:lumOff val="25000"/>
                </a:prstClr>
              </a:solidFill>
              <a:latin typeface="+mn-ea"/>
              <a:sym typeface="+mn-lt"/>
            </a:endParaRPr>
          </a:p>
        </p:txBody>
      </p:sp>
      <p:sp>
        <p:nvSpPr>
          <p:cNvPr id="2" name="标题 2"/>
          <p:cNvSpPr>
            <a:spLocks noGrp="1"/>
          </p:cNvSpPr>
          <p:nvPr>
            <p:ph type="ctrTitle"/>
          </p:nvPr>
        </p:nvSpPr>
        <p:spPr>
          <a:xfrm>
            <a:off x="896243" y="-5235"/>
            <a:ext cx="9144000" cy="704855"/>
          </a:xfrm>
        </p:spPr>
        <p:txBody>
          <a:bodyPr>
            <a:normAutofit/>
          </a:bodyPr>
          <a:lstStyle/>
          <a:p>
            <a:pPr algn="l"/>
            <a:r>
              <a:rPr lang="zh-CN" altLang="en-US" sz="2000" dirty="0">
                <a:solidFill>
                  <a:srgbClr val="E70013"/>
                </a:solidFill>
                <a:latin typeface="微软雅黑" panose="020B0503020204020204" charset="-122"/>
                <a:ea typeface="微软雅黑" panose="020B0503020204020204" charset="-122"/>
              </a:rPr>
              <a:t>需求分析</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矩形 3"/>
          <p:cNvSpPr/>
          <p:nvPr/>
        </p:nvSpPr>
        <p:spPr>
          <a:xfrm rot="5400000" flipH="1">
            <a:off x="1914705" y="-210541"/>
            <a:ext cx="18000" cy="1838325"/>
          </a:xfrm>
          <a:prstGeom prst="rect">
            <a:avLst/>
          </a:prstGeom>
          <a:gradFill flip="none" rotWithShape="1">
            <a:gsLst>
              <a:gs pos="0">
                <a:schemeClr val="accent1">
                  <a:lumMod val="5000"/>
                  <a:lumOff val="95000"/>
                  <a:alpha val="63000"/>
                </a:schemeClr>
              </a:gs>
              <a:gs pos="38000">
                <a:srgbClr val="FF616C"/>
              </a:gs>
              <a:gs pos="69000">
                <a:srgbClr val="FF3745"/>
              </a:gs>
              <a:gs pos="100000">
                <a:srgbClr val="E70013"/>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6" name="文本框 5"/>
          <p:cNvSpPr txBox="1"/>
          <p:nvPr/>
        </p:nvSpPr>
        <p:spPr>
          <a:xfrm>
            <a:off x="3626336" y="1871991"/>
            <a:ext cx="3335991" cy="3541867"/>
          </a:xfrm>
          <a:prstGeom prst="rect">
            <a:avLst/>
          </a:prstGeom>
          <a:noFill/>
        </p:spPr>
        <p:txBody>
          <a:bodyPr wrap="square">
            <a:spAutoFit/>
          </a:bodyPr>
          <a:lstStyle/>
          <a:p>
            <a:pPr indent="457200" algn="just">
              <a:lnSpc>
                <a:spcPct val="114000"/>
              </a:lnSpc>
              <a:spcAft>
                <a:spcPts val="1200"/>
              </a:spcAft>
              <a:defRPr/>
            </a:pPr>
            <a:r>
              <a:rPr lang="zh-TW" altLang="en-US" dirty="0">
                <a:solidFill>
                  <a:schemeClr val="bg1"/>
                </a:solidFill>
                <a:latin typeface="+mn-ea"/>
                <a:sym typeface="+mn-lt"/>
              </a:rPr>
              <a:t>香港人才需求方面，自</a:t>
            </a:r>
            <a:r>
              <a:rPr lang="en-US" altLang="zh-TW" dirty="0">
                <a:solidFill>
                  <a:schemeClr val="bg1"/>
                </a:solidFill>
                <a:latin typeface="+mn-ea"/>
                <a:sym typeface="+mn-lt"/>
              </a:rPr>
              <a:t>2019</a:t>
            </a:r>
            <a:r>
              <a:rPr lang="zh-TW" altLang="en-US" dirty="0">
                <a:solidFill>
                  <a:schemeClr val="bg1"/>
                </a:solidFill>
                <a:latin typeface="+mn-ea"/>
                <a:sym typeface="+mn-lt"/>
              </a:rPr>
              <a:t>年以來，據不完全統計香港機場航空從業者減員</a:t>
            </a:r>
            <a:r>
              <a:rPr lang="en-US" altLang="zh-TW" dirty="0">
                <a:solidFill>
                  <a:schemeClr val="bg1"/>
                </a:solidFill>
                <a:latin typeface="+mn-ea"/>
                <a:sym typeface="+mn-lt"/>
              </a:rPr>
              <a:t>2</a:t>
            </a:r>
            <a:r>
              <a:rPr lang="zh-TW" altLang="en-US" dirty="0">
                <a:solidFill>
                  <a:schemeClr val="bg1"/>
                </a:solidFill>
                <a:latin typeface="+mn-ea"/>
                <a:sym typeface="+mn-lt"/>
              </a:rPr>
              <a:t>萬人。在</a:t>
            </a:r>
            <a:r>
              <a:rPr lang="en-US" altLang="zh-TW" dirty="0">
                <a:solidFill>
                  <a:schemeClr val="bg1"/>
                </a:solidFill>
                <a:latin typeface="+mn-ea"/>
                <a:sym typeface="+mn-lt"/>
              </a:rPr>
              <a:t>2020</a:t>
            </a:r>
            <a:r>
              <a:rPr lang="zh-TW" altLang="en-US" dirty="0">
                <a:solidFill>
                  <a:schemeClr val="bg1"/>
                </a:solidFill>
                <a:latin typeface="+mn-ea"/>
                <a:sym typeface="+mn-lt"/>
              </a:rPr>
              <a:t>年至</a:t>
            </a:r>
            <a:r>
              <a:rPr lang="en-US" altLang="zh-TW" dirty="0">
                <a:solidFill>
                  <a:schemeClr val="bg1"/>
                </a:solidFill>
                <a:latin typeface="+mn-ea"/>
                <a:sym typeface="+mn-lt"/>
              </a:rPr>
              <a:t>2022</a:t>
            </a:r>
            <a:r>
              <a:rPr lang="zh-TW" altLang="en-US" dirty="0">
                <a:solidFill>
                  <a:schemeClr val="bg1"/>
                </a:solidFill>
                <a:latin typeface="+mn-ea"/>
                <a:sym typeface="+mn-lt"/>
              </a:rPr>
              <a:t>年新冠病毒疫情三年，香港機場因航班量低位運行，人員不足問題被業務萎縮掩蓋，但自</a:t>
            </a:r>
            <a:r>
              <a:rPr lang="en-US" altLang="zh-TW" dirty="0">
                <a:solidFill>
                  <a:schemeClr val="bg1"/>
                </a:solidFill>
                <a:latin typeface="+mn-ea"/>
                <a:sym typeface="+mn-lt"/>
              </a:rPr>
              <a:t>2023</a:t>
            </a:r>
            <a:r>
              <a:rPr lang="zh-TW" altLang="en-US" dirty="0">
                <a:solidFill>
                  <a:schemeClr val="bg1"/>
                </a:solidFill>
                <a:latin typeface="+mn-ea"/>
                <a:sym typeface="+mn-lt"/>
              </a:rPr>
              <a:t>年初隨著全球國際旅客運輸加速恢復，民航運輸服務人才極度缺乏嚴重制約了香港機場客貨運輸量的恢復節奏。</a:t>
            </a:r>
            <a:endParaRPr lang="zh-TW" altLang="en-US" dirty="0">
              <a:solidFill>
                <a:schemeClr val="bg1"/>
              </a:solidFill>
              <a:latin typeface="+mn-ea"/>
              <a:sym typeface="+mn-lt"/>
            </a:endParaRPr>
          </a:p>
        </p:txBody>
      </p:sp>
      <p:sp>
        <p:nvSpPr>
          <p:cNvPr id="9" name="矩形 8"/>
          <p:cNvSpPr>
            <a:spLocks noChangeAspect="1"/>
          </p:cNvSpPr>
          <p:nvPr/>
        </p:nvSpPr>
        <p:spPr>
          <a:xfrm>
            <a:off x="352488" y="1489365"/>
            <a:ext cx="2927926" cy="4391890"/>
          </a:xfrm>
          <a:prstGeom prst="rect">
            <a:avLst/>
          </a:prstGeom>
          <a:blipFill dpi="0" rotWithShape="1">
            <a:blip r:embed="rId1"/>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1489365"/>
            <a:ext cx="1219200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文本框 3"/>
          <p:cNvSpPr txBox="1"/>
          <p:nvPr/>
        </p:nvSpPr>
        <p:spPr>
          <a:xfrm>
            <a:off x="666708" y="1507367"/>
            <a:ext cx="10640928" cy="4658648"/>
          </a:xfrm>
          <a:prstGeom prst="rect">
            <a:avLst/>
          </a:prstGeom>
          <a:noFill/>
        </p:spPr>
        <p:txBody>
          <a:bodyPr wrap="square" rtlCol="0">
            <a:spAutoFit/>
          </a:bodyPr>
          <a:lstStyle/>
          <a:p>
            <a:endParaRPr lang="zh-TW" altLang="en-US" b="1" dirty="0">
              <a:cs typeface="+mn-ea"/>
              <a:sym typeface="+mn-lt"/>
            </a:endParaRPr>
          </a:p>
          <a:p>
            <a:pPr indent="457200" algn="just">
              <a:lnSpc>
                <a:spcPct val="114000"/>
              </a:lnSpc>
              <a:spcAft>
                <a:spcPts val="600"/>
              </a:spcAft>
              <a:defRPr/>
            </a:pPr>
            <a:r>
              <a:rPr lang="en-US" altLang="zh-TW" dirty="0">
                <a:solidFill>
                  <a:prstClr val="black">
                    <a:lumMod val="75000"/>
                    <a:lumOff val="25000"/>
                  </a:prstClr>
                </a:solidFill>
                <a:latin typeface="Times New Roman" panose="02020603050405020304"/>
                <a:ea typeface="微软雅黑" panose="020B0503020204020204" charset="-122"/>
                <a:sym typeface="+mn-lt"/>
              </a:rPr>
              <a:t>2023</a:t>
            </a:r>
            <a:r>
              <a:rPr lang="zh-TW" altLang="en-US" dirty="0">
                <a:solidFill>
                  <a:prstClr val="black">
                    <a:lumMod val="75000"/>
                    <a:lumOff val="25000"/>
                  </a:prstClr>
                </a:solidFill>
                <a:latin typeface="Times New Roman" panose="02020603050405020304"/>
                <a:ea typeface="微软雅黑" panose="020B0503020204020204" charset="-122"/>
                <a:sym typeface="+mn-lt"/>
              </a:rPr>
              <a:t>年</a:t>
            </a:r>
            <a:r>
              <a:rPr lang="en-US" altLang="zh-TW" dirty="0">
                <a:solidFill>
                  <a:prstClr val="black">
                    <a:lumMod val="75000"/>
                    <a:lumOff val="25000"/>
                  </a:prstClr>
                </a:solidFill>
                <a:latin typeface="Times New Roman" panose="02020603050405020304"/>
                <a:ea typeface="微软雅黑" panose="020B0503020204020204" charset="-122"/>
                <a:sym typeface="+mn-lt"/>
              </a:rPr>
              <a:t>7</a:t>
            </a:r>
            <a:r>
              <a:rPr lang="zh-TW" altLang="en-US" dirty="0">
                <a:solidFill>
                  <a:prstClr val="black">
                    <a:lumMod val="75000"/>
                    <a:lumOff val="25000"/>
                  </a:prstClr>
                </a:solidFill>
                <a:latin typeface="Times New Roman" panose="02020603050405020304"/>
                <a:ea typeface="微软雅黑" panose="020B0503020204020204" charset="-122"/>
                <a:sym typeface="+mn-lt"/>
              </a:rPr>
              <a:t>月</a:t>
            </a:r>
            <a:r>
              <a:rPr lang="en-US" altLang="zh-TW" dirty="0">
                <a:solidFill>
                  <a:prstClr val="black">
                    <a:lumMod val="75000"/>
                    <a:lumOff val="25000"/>
                  </a:prstClr>
                </a:solidFill>
                <a:latin typeface="Times New Roman" panose="02020603050405020304"/>
                <a:ea typeface="微软雅黑" panose="020B0503020204020204" charset="-122"/>
                <a:sym typeface="+mn-lt"/>
              </a:rPr>
              <a:t>6</a:t>
            </a:r>
            <a:r>
              <a:rPr lang="zh-TW" altLang="en-US" dirty="0">
                <a:solidFill>
                  <a:prstClr val="black">
                    <a:lumMod val="75000"/>
                    <a:lumOff val="25000"/>
                  </a:prstClr>
                </a:solidFill>
                <a:latin typeface="Times New Roman" panose="02020603050405020304"/>
                <a:ea typeface="微软雅黑" panose="020B0503020204020204" charset="-122"/>
                <a:sym typeface="+mn-lt"/>
              </a:rPr>
              <a:t>日，在國際航空學院具體指導，珠港公司參與協助實施，面向我院</a:t>
            </a:r>
            <a:r>
              <a:rPr lang="en-US" altLang="zh-TW" dirty="0">
                <a:solidFill>
                  <a:prstClr val="black">
                    <a:lumMod val="75000"/>
                    <a:lumOff val="25000"/>
                  </a:prstClr>
                </a:solidFill>
                <a:latin typeface="Times New Roman" panose="02020603050405020304"/>
                <a:ea typeface="微软雅黑" panose="020B0503020204020204" charset="-122"/>
                <a:sym typeface="+mn-lt"/>
              </a:rPr>
              <a:t>2021</a:t>
            </a:r>
            <a:r>
              <a:rPr lang="zh-TW" altLang="en-US" dirty="0">
                <a:solidFill>
                  <a:prstClr val="black">
                    <a:lumMod val="75000"/>
                    <a:lumOff val="25000"/>
                  </a:prstClr>
                </a:solidFill>
                <a:latin typeface="Times New Roman" panose="02020603050405020304"/>
                <a:ea typeface="微软雅黑" panose="020B0503020204020204" charset="-122"/>
                <a:sym typeface="+mn-lt"/>
              </a:rPr>
              <a:t>級在校學生開展專案宣講、企業面試、資料準備等環節，最終有</a:t>
            </a:r>
            <a:r>
              <a:rPr lang="en-US" altLang="zh-TW" dirty="0">
                <a:solidFill>
                  <a:prstClr val="black">
                    <a:lumMod val="75000"/>
                    <a:lumOff val="25000"/>
                  </a:prstClr>
                </a:solidFill>
                <a:latin typeface="Times New Roman" panose="02020603050405020304"/>
                <a:ea typeface="微软雅黑" panose="020B0503020204020204" charset="-122"/>
                <a:sym typeface="+mn-lt"/>
              </a:rPr>
              <a:t>40</a:t>
            </a:r>
            <a:r>
              <a:rPr lang="zh-TW" altLang="en-US" dirty="0">
                <a:solidFill>
                  <a:prstClr val="black">
                    <a:lumMod val="75000"/>
                    <a:lumOff val="25000"/>
                  </a:prstClr>
                </a:solidFill>
                <a:latin typeface="Times New Roman" panose="02020603050405020304"/>
                <a:ea typeface="微软雅黑" panose="020B0503020204020204" charset="-122"/>
                <a:sym typeface="+mn-lt"/>
              </a:rPr>
              <a:t>名學生分別被香港國泰航空地服、香港地勤公司、新翔（香港）航空有限公司、香港怡中地勤服務公司（以下簡稱：四大地勤公司）錄用為赴港交流工學交替學生，為期</a:t>
            </a:r>
            <a:r>
              <a:rPr lang="en-US" altLang="zh-TW" dirty="0">
                <a:solidFill>
                  <a:prstClr val="black">
                    <a:lumMod val="75000"/>
                    <a:lumOff val="25000"/>
                  </a:prstClr>
                </a:solidFill>
                <a:latin typeface="Times New Roman" panose="02020603050405020304"/>
                <a:ea typeface="微软雅黑" panose="020B0503020204020204" charset="-122"/>
                <a:sym typeface="+mn-lt"/>
              </a:rPr>
              <a:t>1</a:t>
            </a:r>
            <a:r>
              <a:rPr lang="zh-TW" altLang="en-US" dirty="0">
                <a:solidFill>
                  <a:prstClr val="black">
                    <a:lumMod val="75000"/>
                    <a:lumOff val="25000"/>
                  </a:prstClr>
                </a:solidFill>
                <a:latin typeface="Times New Roman" panose="02020603050405020304"/>
                <a:ea typeface="微软雅黑" panose="020B0503020204020204" charset="-122"/>
                <a:sym typeface="+mn-lt"/>
              </a:rPr>
              <a:t>年。</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indent="457200" algn="just">
              <a:lnSpc>
                <a:spcPct val="114000"/>
              </a:lnSpc>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截至</a:t>
            </a:r>
            <a:r>
              <a:rPr lang="en-US" altLang="zh-TW" dirty="0">
                <a:solidFill>
                  <a:prstClr val="black">
                    <a:lumMod val="75000"/>
                    <a:lumOff val="25000"/>
                  </a:prstClr>
                </a:solidFill>
                <a:latin typeface="Times New Roman" panose="02020603050405020304"/>
                <a:ea typeface="微软雅黑" panose="020B0503020204020204" charset="-122"/>
                <a:sym typeface="+mn-lt"/>
              </a:rPr>
              <a:t>2023</a:t>
            </a:r>
            <a:r>
              <a:rPr lang="zh-TW" altLang="en-US" dirty="0">
                <a:solidFill>
                  <a:prstClr val="black">
                    <a:lumMod val="75000"/>
                    <a:lumOff val="25000"/>
                  </a:prstClr>
                </a:solidFill>
                <a:latin typeface="Times New Roman" panose="02020603050405020304"/>
                <a:ea typeface="微软雅黑" panose="020B0503020204020204" charset="-122"/>
                <a:sym typeface="+mn-lt"/>
              </a:rPr>
              <a:t>年底，經過近半年的在港工作和學習，各方痛點如下：</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lnSpc>
                <a:spcPct val="114000"/>
              </a:lnSpc>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四大地勤公司普遍回饋學生在專業英語、粵口語、離崗系統操作、旅客服務意識等方面與公司期待相聚甚遠。</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lnSpc>
                <a:spcPct val="114000"/>
              </a:lnSpc>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參加青年實習計畫學生普遍反應自身在專業知識和技能、特區法律法規、工作環境適應等方面存在困惑和壓力。</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marL="285750" indent="-285750" algn="just">
              <a:lnSpc>
                <a:spcPct val="114000"/>
              </a:lnSpc>
              <a:spcAft>
                <a:spcPts val="600"/>
              </a:spcAft>
              <a:buFont typeface="Arial" panose="020B0604020202020204" pitchFamily="34" charset="0"/>
              <a:buChar char="•"/>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國際航空學院和珠港公司深感在拓展赴港生源地、適港學生遴選、來港學生穩定性、相關成本開支等方面存在困惑。</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endParaRPr dirty="0">
              <a:cs typeface="+mn-ea"/>
              <a:sym typeface="+mn-lt"/>
            </a:endParaRPr>
          </a:p>
        </p:txBody>
      </p:sp>
      <p:sp>
        <p:nvSpPr>
          <p:cNvPr id="9" name="标题 2"/>
          <p:cNvSpPr txBox="1"/>
          <p:nvPr/>
        </p:nvSpPr>
        <p:spPr>
          <a:xfrm>
            <a:off x="896243" y="-5235"/>
            <a:ext cx="9144000" cy="7048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2000" dirty="0">
                <a:solidFill>
                  <a:srgbClr val="E70013"/>
                </a:solidFill>
                <a:latin typeface="微软雅黑" panose="020B0503020204020204" charset="-122"/>
                <a:ea typeface="微软雅黑" panose="020B0503020204020204" charset="-122"/>
              </a:rPr>
              <a:t>痛點分析</a:t>
            </a:r>
            <a:endParaRPr lang="zh-CN" altLang="en-US" sz="2000" dirty="0">
              <a:solidFill>
                <a:srgbClr val="E70013"/>
              </a:solidFill>
              <a:latin typeface="微软雅黑" panose="020B0503020204020204" charset="-122"/>
              <a:ea typeface="微软雅黑" panose="020B0503020204020204" charset="-122"/>
            </a:endParaRPr>
          </a:p>
        </p:txBody>
      </p:sp>
      <p:sp>
        <p:nvSpPr>
          <p:cNvPr id="10"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11" name="矩形 10"/>
          <p:cNvSpPr/>
          <p:nvPr/>
        </p:nvSpPr>
        <p:spPr>
          <a:xfrm rot="5400000" flipH="1">
            <a:off x="1914705" y="-210541"/>
            <a:ext cx="18000" cy="1838325"/>
          </a:xfrm>
          <a:prstGeom prst="rect">
            <a:avLst/>
          </a:prstGeom>
          <a:gradFill flip="none" rotWithShape="1">
            <a:gsLst>
              <a:gs pos="0">
                <a:srgbClr val="4472C4">
                  <a:lumMod val="5000"/>
                  <a:lumOff val="95000"/>
                  <a:alpha val="63000"/>
                </a:srgbClr>
              </a:gs>
              <a:gs pos="38000">
                <a:srgbClr val="FF616C"/>
              </a:gs>
              <a:gs pos="69000">
                <a:srgbClr val="FF3745"/>
              </a:gs>
              <a:gs pos="100000">
                <a:srgbClr val="E70013"/>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1489365"/>
            <a:ext cx="1219200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文本框 3"/>
          <p:cNvSpPr txBox="1"/>
          <p:nvPr/>
        </p:nvSpPr>
        <p:spPr>
          <a:xfrm>
            <a:off x="967991" y="1604554"/>
            <a:ext cx="10256018" cy="3924151"/>
          </a:xfrm>
          <a:prstGeom prst="rect">
            <a:avLst/>
          </a:prstGeom>
          <a:noFill/>
        </p:spPr>
        <p:txBody>
          <a:bodyPr wrap="square" rtlCol="0">
            <a:spAutoFit/>
          </a:bodyPr>
          <a:lstStyle/>
          <a:p>
            <a:endParaRPr lang="zh-TW" altLang="en-US" b="1" dirty="0">
              <a:cs typeface="+mn-ea"/>
              <a:sym typeface="+mn-lt"/>
            </a:endParaRPr>
          </a:p>
          <a:p>
            <a:pPr indent="457200" algn="just">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香港人口老齡化趨勢在中短期內很難逆轉。從事航空服務的本港青年人口基數持續下降，</a:t>
            </a:r>
            <a:r>
              <a:rPr lang="zh-TW" altLang="en-US" b="1" dirty="0">
                <a:solidFill>
                  <a:prstClr val="black">
                    <a:lumMod val="75000"/>
                    <a:lumOff val="25000"/>
                  </a:prstClr>
                </a:solidFill>
                <a:latin typeface="Times New Roman" panose="02020603050405020304"/>
                <a:ea typeface="微软雅黑" panose="020B0503020204020204" charset="-122"/>
                <a:sym typeface="+mn-lt"/>
              </a:rPr>
              <a:t>從業人員嚴重不足</a:t>
            </a:r>
            <a:r>
              <a:rPr lang="zh-TW" altLang="en-US" dirty="0">
                <a:solidFill>
                  <a:prstClr val="black">
                    <a:lumMod val="75000"/>
                    <a:lumOff val="25000"/>
                  </a:prstClr>
                </a:solidFill>
                <a:latin typeface="Times New Roman" panose="02020603050405020304"/>
                <a:ea typeface="微软雅黑" panose="020B0503020204020204" charset="-122"/>
                <a:sym typeface="+mn-lt"/>
              </a:rPr>
              <a:t>將成為制約港澳兩地航空業發展的最大難題。從文化認同度來看，大規模從中國內地尤其是</a:t>
            </a:r>
            <a:r>
              <a:rPr lang="zh-TW" altLang="en-US" b="1" dirty="0">
                <a:solidFill>
                  <a:prstClr val="black">
                    <a:lumMod val="75000"/>
                    <a:lumOff val="25000"/>
                  </a:prstClr>
                </a:solidFill>
                <a:latin typeface="Times New Roman" panose="02020603050405020304"/>
                <a:ea typeface="微软雅黑" panose="020B0503020204020204" charset="-122"/>
                <a:sym typeface="+mn-lt"/>
              </a:rPr>
              <a:t>廣東、廣西、福建等鄰近省份</a:t>
            </a:r>
            <a:r>
              <a:rPr lang="zh-TW" altLang="en-US" dirty="0">
                <a:solidFill>
                  <a:prstClr val="black">
                    <a:lumMod val="75000"/>
                    <a:lumOff val="25000"/>
                  </a:prstClr>
                </a:solidFill>
                <a:latin typeface="Times New Roman" panose="02020603050405020304"/>
                <a:ea typeface="微软雅黑" panose="020B0503020204020204" charset="-122"/>
                <a:sym typeface="+mn-lt"/>
              </a:rPr>
              <a:t>輸入大量航空服務專業人才赴港澳機場工作是極為可行的補充從業人員的路徑；</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indent="457200" algn="just">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航空服務崗位執行國際航空運輸統一標準。香港航空服務只提供國際和地區業務，需要與旅客進行粵語和英語交流，服務流程更加複雜和多元對從業者的綜合素質和業務技能提出了更高要求，當然也會提供更加有競爭力的薪酬待遇，一般為國內機場相近崗位的</a:t>
            </a:r>
            <a:r>
              <a:rPr lang="en-US" altLang="zh-TW" dirty="0">
                <a:solidFill>
                  <a:prstClr val="black">
                    <a:lumMod val="75000"/>
                    <a:lumOff val="25000"/>
                  </a:prstClr>
                </a:solidFill>
                <a:latin typeface="Times New Roman" panose="02020603050405020304"/>
                <a:ea typeface="微软雅黑" panose="020B0503020204020204" charset="-122"/>
                <a:sym typeface="+mn-lt"/>
              </a:rPr>
              <a:t>2-3</a:t>
            </a:r>
            <a:r>
              <a:rPr lang="zh-TW" altLang="en-US" dirty="0">
                <a:solidFill>
                  <a:prstClr val="black">
                    <a:lumMod val="75000"/>
                    <a:lumOff val="25000"/>
                  </a:prstClr>
                </a:solidFill>
                <a:latin typeface="Times New Roman" panose="02020603050405020304"/>
                <a:ea typeface="微软雅黑" panose="020B0503020204020204" charset="-122"/>
                <a:sym typeface="+mn-lt"/>
              </a:rPr>
              <a:t>倍；</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indent="457200" algn="just">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內地現有航空運輸服務專業品質參差不齊。特別是對學生在國際航空運輸業務知識和服務技能的培養能力方面更為薄弱。唯有與香港機場用人單位聯合創新設計跨境實訓環節，並以此系統性、精准型、短期化提升赴港學生業務知識和服務技能。</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a:p>
            <a:pPr indent="457200" algn="just">
              <a:spcAft>
                <a:spcPts val="600"/>
              </a:spcAft>
              <a:defRPr/>
            </a:pPr>
            <a:r>
              <a:rPr lang="zh-TW" altLang="en-US" dirty="0">
                <a:solidFill>
                  <a:prstClr val="black">
                    <a:lumMod val="75000"/>
                    <a:lumOff val="25000"/>
                  </a:prstClr>
                </a:solidFill>
                <a:latin typeface="Times New Roman" panose="02020603050405020304"/>
                <a:ea typeface="微软雅黑" panose="020B0503020204020204" charset="-122"/>
                <a:sym typeface="+mn-lt"/>
              </a:rPr>
              <a:t>香港需要從中國內地大量輸入航空服務專業人才的需求是確定的、長期的、大量的。本項目具有極強的時效需求和巨大的應用前景。</a:t>
            </a:r>
            <a:endParaRPr lang="zh-TW" altLang="en-US" dirty="0">
              <a:solidFill>
                <a:prstClr val="black">
                  <a:lumMod val="75000"/>
                  <a:lumOff val="25000"/>
                </a:prstClr>
              </a:solidFill>
              <a:latin typeface="Times New Roman" panose="02020603050405020304"/>
              <a:ea typeface="微软雅黑" panose="020B0503020204020204" charset="-122"/>
              <a:sym typeface="+mn-lt"/>
            </a:endParaRPr>
          </a:p>
        </p:txBody>
      </p:sp>
      <p:sp>
        <p:nvSpPr>
          <p:cNvPr id="5" name="标题 2"/>
          <p:cNvSpPr txBox="1"/>
          <p:nvPr/>
        </p:nvSpPr>
        <p:spPr>
          <a:xfrm>
            <a:off x="896243" y="-5235"/>
            <a:ext cx="9144000" cy="7048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2000" dirty="0">
                <a:solidFill>
                  <a:srgbClr val="E70013"/>
                </a:solidFill>
                <a:latin typeface="微软雅黑" panose="020B0503020204020204" charset="-122"/>
                <a:ea typeface="微软雅黑" panose="020B0503020204020204" charset="-122"/>
              </a:rPr>
              <a:t>發展趨勢</a:t>
            </a:r>
            <a:endParaRPr lang="zh-CN" altLang="en-US" sz="2000" dirty="0">
              <a:solidFill>
                <a:srgbClr val="E70013"/>
              </a:solidFill>
              <a:latin typeface="微软雅黑" panose="020B0503020204020204" charset="-122"/>
              <a:ea typeface="微软雅黑" panose="020B0503020204020204" charset="-122"/>
            </a:endParaRPr>
          </a:p>
        </p:txBody>
      </p:sp>
      <p:sp>
        <p:nvSpPr>
          <p:cNvPr id="6"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7" name="矩形 6"/>
          <p:cNvSpPr/>
          <p:nvPr/>
        </p:nvSpPr>
        <p:spPr>
          <a:xfrm rot="5400000" flipH="1">
            <a:off x="1914705" y="-210541"/>
            <a:ext cx="18000" cy="1838325"/>
          </a:xfrm>
          <a:prstGeom prst="rect">
            <a:avLst/>
          </a:prstGeom>
          <a:gradFill flip="none" rotWithShape="1">
            <a:gsLst>
              <a:gs pos="0">
                <a:srgbClr val="4472C4">
                  <a:lumMod val="5000"/>
                  <a:lumOff val="95000"/>
                  <a:alpha val="63000"/>
                </a:srgbClr>
              </a:gs>
              <a:gs pos="38000">
                <a:srgbClr val="FF616C"/>
              </a:gs>
              <a:gs pos="69000">
                <a:srgbClr val="FF3745"/>
              </a:gs>
              <a:gs pos="100000">
                <a:srgbClr val="E70013"/>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1489365"/>
            <a:ext cx="12192000" cy="439189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4" name="文本框 3"/>
          <p:cNvSpPr txBox="1"/>
          <p:nvPr/>
        </p:nvSpPr>
        <p:spPr>
          <a:xfrm>
            <a:off x="1301822" y="4204353"/>
            <a:ext cx="9707245" cy="1393330"/>
          </a:xfrm>
          <a:prstGeom prst="rect">
            <a:avLst/>
          </a:prstGeom>
          <a:noFill/>
        </p:spPr>
        <p:txBody>
          <a:bodyPr wrap="square" rtlCol="0">
            <a:spAutoFit/>
          </a:bodyPr>
          <a:lstStyle/>
          <a:p>
            <a:pPr indent="457200" algn="just">
              <a:lnSpc>
                <a:spcPct val="120000"/>
              </a:lnSpc>
              <a:spcAft>
                <a:spcPts val="1200"/>
              </a:spcAft>
              <a:defRPr/>
            </a:pPr>
            <a:r>
              <a:rPr lang="zh-TW" altLang="zh-CN" dirty="0">
                <a:solidFill>
                  <a:prstClr val="black">
                    <a:lumMod val="75000"/>
                    <a:lumOff val="25000"/>
                  </a:prstClr>
                </a:solidFill>
                <a:latin typeface="Times New Roman" panose="02020603050405020304"/>
                <a:ea typeface="微软雅黑" panose="020B0503020204020204" charset="-122"/>
                <a:sym typeface="+mn-lt"/>
              </a:rPr>
              <a:t>香港機管局</a:t>
            </a:r>
            <a:r>
              <a:rPr lang="en-US" altLang="zh-CN" dirty="0">
                <a:solidFill>
                  <a:prstClr val="black">
                    <a:lumMod val="75000"/>
                    <a:lumOff val="25000"/>
                  </a:prstClr>
                </a:solidFill>
                <a:latin typeface="Times New Roman" panose="02020603050405020304"/>
                <a:ea typeface="微软雅黑" panose="020B0503020204020204" charset="-122"/>
                <a:sym typeface="+mn-lt"/>
              </a:rPr>
              <a:t>+</a:t>
            </a:r>
            <a:r>
              <a:rPr lang="zh-TW" altLang="zh-CN" dirty="0">
                <a:solidFill>
                  <a:prstClr val="black">
                    <a:lumMod val="75000"/>
                    <a:lumOff val="25000"/>
                  </a:prstClr>
                </a:solidFill>
                <a:latin typeface="Times New Roman" panose="02020603050405020304"/>
                <a:ea typeface="微软雅黑" panose="020B0503020204020204" charset="-122"/>
                <a:sym typeface="+mn-lt"/>
              </a:rPr>
              <a:t>廣州民航職業技術學院</a:t>
            </a:r>
            <a:r>
              <a:rPr lang="en-US" altLang="zh-CN" dirty="0">
                <a:solidFill>
                  <a:prstClr val="black">
                    <a:lumMod val="75000"/>
                    <a:lumOff val="25000"/>
                  </a:prstClr>
                </a:solidFill>
                <a:latin typeface="Times New Roman" panose="02020603050405020304"/>
                <a:ea typeface="微软雅黑" panose="020B0503020204020204" charset="-122"/>
                <a:sym typeface="+mn-lt"/>
              </a:rPr>
              <a:t>+</a:t>
            </a:r>
            <a:r>
              <a:rPr lang="zh-TW" altLang="zh-CN" dirty="0">
                <a:solidFill>
                  <a:prstClr val="black">
                    <a:lumMod val="75000"/>
                    <a:lumOff val="25000"/>
                  </a:prstClr>
                </a:solidFill>
                <a:latin typeface="Times New Roman" panose="02020603050405020304"/>
                <a:ea typeface="微软雅黑" panose="020B0503020204020204" charset="-122"/>
                <a:sym typeface="+mn-lt"/>
              </a:rPr>
              <a:t>香港機場相關航空服務持有特許經營權的市場主體（</a:t>
            </a:r>
            <a:r>
              <a:rPr lang="en-US" altLang="zh-CN" dirty="0">
                <a:solidFill>
                  <a:prstClr val="black">
                    <a:lumMod val="75000"/>
                    <a:lumOff val="25000"/>
                  </a:prstClr>
                </a:solidFill>
                <a:latin typeface="Times New Roman" panose="02020603050405020304"/>
                <a:ea typeface="微软雅黑" panose="020B0503020204020204" charset="-122"/>
                <a:sym typeface="+mn-lt"/>
              </a:rPr>
              <a:t>1+1+N</a:t>
            </a:r>
            <a:r>
              <a:rPr lang="zh-TW" altLang="zh-CN" dirty="0">
                <a:solidFill>
                  <a:prstClr val="black">
                    <a:lumMod val="75000"/>
                    <a:lumOff val="25000"/>
                  </a:prstClr>
                </a:solidFill>
                <a:latin typeface="Times New Roman" panose="02020603050405020304"/>
                <a:ea typeface="微软雅黑" panose="020B0503020204020204" charset="-122"/>
                <a:sym typeface="+mn-lt"/>
              </a:rPr>
              <a:t>）以董事會的方式建立粵港民航業航空服務產教融合共同體，政（港府）校（院校）企（企業）協（</a:t>
            </a:r>
            <a:r>
              <a:rPr lang="en-US" altLang="zh-CN" dirty="0">
                <a:solidFill>
                  <a:prstClr val="black">
                    <a:lumMod val="75000"/>
                    <a:lumOff val="25000"/>
                  </a:prstClr>
                </a:solidFill>
                <a:latin typeface="Times New Roman" panose="02020603050405020304"/>
                <a:ea typeface="微软雅黑" panose="020B0503020204020204" charset="-122"/>
                <a:sym typeface="+mn-lt"/>
              </a:rPr>
              <a:t>IATA</a:t>
            </a:r>
            <a:r>
              <a:rPr lang="zh-TW" altLang="zh-CN" dirty="0">
                <a:solidFill>
                  <a:prstClr val="black">
                    <a:lumMod val="75000"/>
                    <a:lumOff val="25000"/>
                  </a:prstClr>
                </a:solidFill>
                <a:latin typeface="Times New Roman" panose="02020603050405020304"/>
                <a:ea typeface="微软雅黑" panose="020B0503020204020204" charset="-122"/>
                <a:sym typeface="+mn-lt"/>
              </a:rPr>
              <a:t>）聯合設計出滿足香港航空服務各主要崗位需求的從事跨境實習學生和就業人員的綜合素質和業務技能實訓方案並開展聯合人才培養。</a:t>
            </a:r>
            <a:endParaRPr dirty="0">
              <a:cs typeface="+mn-ea"/>
              <a:sym typeface="+mn-lt"/>
            </a:endParaRPr>
          </a:p>
        </p:txBody>
      </p:sp>
      <p:sp>
        <p:nvSpPr>
          <p:cNvPr id="2" name="标题 2"/>
          <p:cNvSpPr txBox="1"/>
          <p:nvPr/>
        </p:nvSpPr>
        <p:spPr>
          <a:xfrm>
            <a:off x="896243" y="-5235"/>
            <a:ext cx="9144000" cy="70485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2000" dirty="0">
                <a:solidFill>
                  <a:srgbClr val="E70013"/>
                </a:solidFill>
                <a:latin typeface="微软雅黑" panose="020B0503020204020204" charset="-122"/>
                <a:ea typeface="微软雅黑" panose="020B0503020204020204" charset="-122"/>
              </a:rPr>
              <a:t>實施方案</a:t>
            </a:r>
            <a:endParaRPr lang="zh-CN" altLang="en-US" sz="2000" dirty="0">
              <a:solidFill>
                <a:srgbClr val="E70013"/>
              </a:solidFill>
              <a:latin typeface="微软雅黑" panose="020B0503020204020204" charset="-122"/>
              <a:ea typeface="微软雅黑" panose="020B0503020204020204" charset="-122"/>
            </a:endParaRPr>
          </a:p>
        </p:txBody>
      </p:sp>
      <p:sp>
        <p:nvSpPr>
          <p:cNvPr id="3" name="iconfont-11644-3742053"/>
          <p:cNvSpPr/>
          <p:nvPr/>
        </p:nvSpPr>
        <p:spPr>
          <a:xfrm>
            <a:off x="466662" y="295277"/>
            <a:ext cx="400092" cy="400092"/>
          </a:xfrm>
          <a:custGeom>
            <a:avLst/>
            <a:gdLst>
              <a:gd name="connsiteX0" fmla="*/ 440278 w 599963"/>
              <a:gd name="connsiteY0" fmla="*/ 145055 h 599963"/>
              <a:gd name="connsiteX1" fmla="*/ 450456 w 599963"/>
              <a:gd name="connsiteY1" fmla="*/ 149306 h 599963"/>
              <a:gd name="connsiteX2" fmla="*/ 450456 w 599963"/>
              <a:gd name="connsiteY2" fmla="*/ 170025 h 599963"/>
              <a:gd name="connsiteX3" fmla="*/ 358075 w 599963"/>
              <a:gd name="connsiteY3" fmla="*/ 262473 h 599963"/>
              <a:gd name="connsiteX4" fmla="*/ 355742 w 599963"/>
              <a:gd name="connsiteY4" fmla="*/ 269141 h 599963"/>
              <a:gd name="connsiteX5" fmla="*/ 371789 w 599963"/>
              <a:gd name="connsiteY5" fmla="*/ 427127 h 599963"/>
              <a:gd name="connsiteX6" fmla="*/ 369551 w 599963"/>
              <a:gd name="connsiteY6" fmla="*/ 433319 h 599963"/>
              <a:gd name="connsiteX7" fmla="*/ 355408 w 599963"/>
              <a:gd name="connsiteY7" fmla="*/ 447512 h 599963"/>
              <a:gd name="connsiteX8" fmla="*/ 313789 w 599963"/>
              <a:gd name="connsiteY8" fmla="*/ 323629 h 599963"/>
              <a:gd name="connsiteX9" fmla="*/ 303361 w 599963"/>
              <a:gd name="connsiteY9" fmla="*/ 318389 h 599963"/>
              <a:gd name="connsiteX10" fmla="*/ 300123 w 599963"/>
              <a:gd name="connsiteY10" fmla="*/ 320390 h 599963"/>
              <a:gd name="connsiteX11" fmla="*/ 241408 w 599963"/>
              <a:gd name="connsiteY11" fmla="*/ 379164 h 599963"/>
              <a:gd name="connsiteX12" fmla="*/ 240503 w 599963"/>
              <a:gd name="connsiteY12" fmla="*/ 380164 h 599963"/>
              <a:gd name="connsiteX13" fmla="*/ 238980 w 599963"/>
              <a:gd name="connsiteY13" fmla="*/ 385356 h 599963"/>
              <a:gd name="connsiteX14" fmla="*/ 239170 w 599963"/>
              <a:gd name="connsiteY14" fmla="*/ 445702 h 599963"/>
              <a:gd name="connsiteX15" fmla="*/ 235694 w 599963"/>
              <a:gd name="connsiteY15" fmla="*/ 449179 h 599963"/>
              <a:gd name="connsiteX16" fmla="*/ 207741 w 599963"/>
              <a:gd name="connsiteY16" fmla="*/ 395787 h 599963"/>
              <a:gd name="connsiteX17" fmla="*/ 204265 w 599963"/>
              <a:gd name="connsiteY17" fmla="*/ 392310 h 599963"/>
              <a:gd name="connsiteX18" fmla="*/ 150884 w 599963"/>
              <a:gd name="connsiteY18" fmla="*/ 364352 h 599963"/>
              <a:gd name="connsiteX19" fmla="*/ 156503 w 599963"/>
              <a:gd name="connsiteY19" fmla="*/ 358731 h 599963"/>
              <a:gd name="connsiteX20" fmla="*/ 214789 w 599963"/>
              <a:gd name="connsiteY20" fmla="*/ 361065 h 599963"/>
              <a:gd name="connsiteX21" fmla="*/ 220932 w 599963"/>
              <a:gd name="connsiteY21" fmla="*/ 358684 h 599963"/>
              <a:gd name="connsiteX22" fmla="*/ 279646 w 599963"/>
              <a:gd name="connsiteY22" fmla="*/ 299909 h 599963"/>
              <a:gd name="connsiteX23" fmla="*/ 279742 w 599963"/>
              <a:gd name="connsiteY23" fmla="*/ 288288 h 599963"/>
              <a:gd name="connsiteX24" fmla="*/ 276456 w 599963"/>
              <a:gd name="connsiteY24" fmla="*/ 286287 h 599963"/>
              <a:gd name="connsiteX25" fmla="*/ 152598 w 599963"/>
              <a:gd name="connsiteY25" fmla="*/ 244803 h 599963"/>
              <a:gd name="connsiteX26" fmla="*/ 169455 w 599963"/>
              <a:gd name="connsiteY26" fmla="*/ 226180 h 599963"/>
              <a:gd name="connsiteX27" fmla="*/ 175503 w 599963"/>
              <a:gd name="connsiteY27" fmla="*/ 222560 h 599963"/>
              <a:gd name="connsiteX28" fmla="*/ 175551 w 599963"/>
              <a:gd name="connsiteY28" fmla="*/ 222560 h 599963"/>
              <a:gd name="connsiteX29" fmla="*/ 331123 w 599963"/>
              <a:gd name="connsiteY29" fmla="*/ 242421 h 599963"/>
              <a:gd name="connsiteX30" fmla="*/ 337932 w 599963"/>
              <a:gd name="connsiteY30" fmla="*/ 240706 h 599963"/>
              <a:gd name="connsiteX31" fmla="*/ 430028 w 599963"/>
              <a:gd name="connsiteY31" fmla="*/ 149020 h 599963"/>
              <a:gd name="connsiteX32" fmla="*/ 440278 w 599963"/>
              <a:gd name="connsiteY32" fmla="*/ 145055 h 599963"/>
              <a:gd name="connsiteX33" fmla="*/ 440317 w 599963"/>
              <a:gd name="connsiteY33" fmla="*/ 128740 h 599963"/>
              <a:gd name="connsiteX34" fmla="*/ 418388 w 599963"/>
              <a:gd name="connsiteY34" fmla="*/ 137812 h 599963"/>
              <a:gd name="connsiteX35" fmla="*/ 329053 w 599963"/>
              <a:gd name="connsiteY35" fmla="*/ 227147 h 599963"/>
              <a:gd name="connsiteX36" fmla="*/ 177479 w 599963"/>
              <a:gd name="connsiteY36" fmla="*/ 209289 h 599963"/>
              <a:gd name="connsiteX37" fmla="*/ 157765 w 599963"/>
              <a:gd name="connsiteY37" fmla="*/ 216099 h 599963"/>
              <a:gd name="connsiteX38" fmla="*/ 136812 w 599963"/>
              <a:gd name="connsiteY38" fmla="*/ 237052 h 599963"/>
              <a:gd name="connsiteX39" fmla="*/ 132907 w 599963"/>
              <a:gd name="connsiteY39" fmla="*/ 249290 h 599963"/>
              <a:gd name="connsiteX40" fmla="*/ 141812 w 599963"/>
              <a:gd name="connsiteY40" fmla="*/ 258528 h 599963"/>
              <a:gd name="connsiteX41" fmla="*/ 258481 w 599963"/>
              <a:gd name="connsiteY41" fmla="*/ 297624 h 599963"/>
              <a:gd name="connsiteX42" fmla="*/ 211718 w 599963"/>
              <a:gd name="connsiteY42" fmla="*/ 344387 h 599963"/>
              <a:gd name="connsiteX43" fmla="*/ 153479 w 599963"/>
              <a:gd name="connsiteY43" fmla="*/ 342149 h 599963"/>
              <a:gd name="connsiteX44" fmla="*/ 147288 w 599963"/>
              <a:gd name="connsiteY44" fmla="*/ 344530 h 599963"/>
              <a:gd name="connsiteX45" fmla="*/ 131193 w 599963"/>
              <a:gd name="connsiteY45" fmla="*/ 360673 h 599963"/>
              <a:gd name="connsiteX46" fmla="*/ 131193 w 599963"/>
              <a:gd name="connsiteY46" fmla="*/ 372388 h 599963"/>
              <a:gd name="connsiteX47" fmla="*/ 133193 w 599963"/>
              <a:gd name="connsiteY47" fmla="*/ 373864 h 599963"/>
              <a:gd name="connsiteX48" fmla="*/ 194289 w 599963"/>
              <a:gd name="connsiteY48" fmla="*/ 405817 h 599963"/>
              <a:gd name="connsiteX49" fmla="*/ 226242 w 599963"/>
              <a:gd name="connsiteY49" fmla="*/ 466818 h 599963"/>
              <a:gd name="connsiteX50" fmla="*/ 232337 w 599963"/>
              <a:gd name="connsiteY50" fmla="*/ 471199 h 599963"/>
              <a:gd name="connsiteX51" fmla="*/ 233623 w 599963"/>
              <a:gd name="connsiteY51" fmla="*/ 471246 h 599963"/>
              <a:gd name="connsiteX52" fmla="*/ 239433 w 599963"/>
              <a:gd name="connsiteY52" fmla="*/ 468818 h 599963"/>
              <a:gd name="connsiteX53" fmla="*/ 253290 w 599963"/>
              <a:gd name="connsiteY53" fmla="*/ 455008 h 599963"/>
              <a:gd name="connsiteX54" fmla="*/ 255671 w 599963"/>
              <a:gd name="connsiteY54" fmla="*/ 449103 h 599963"/>
              <a:gd name="connsiteX55" fmla="*/ 255481 w 599963"/>
              <a:gd name="connsiteY55" fmla="*/ 388340 h 599963"/>
              <a:gd name="connsiteX56" fmla="*/ 302386 w 599963"/>
              <a:gd name="connsiteY56" fmla="*/ 341482 h 599963"/>
              <a:gd name="connsiteX57" fmla="*/ 341673 w 599963"/>
              <a:gd name="connsiteY57" fmla="*/ 458151 h 599963"/>
              <a:gd name="connsiteX58" fmla="*/ 353578 w 599963"/>
              <a:gd name="connsiteY58" fmla="*/ 467389 h 599963"/>
              <a:gd name="connsiteX59" fmla="*/ 363054 w 599963"/>
              <a:gd name="connsiteY59" fmla="*/ 463199 h 599963"/>
              <a:gd name="connsiteX60" fmla="*/ 381340 w 599963"/>
              <a:gd name="connsiteY60" fmla="*/ 444960 h 599963"/>
              <a:gd name="connsiteX61" fmla="*/ 388293 w 599963"/>
              <a:gd name="connsiteY61" fmla="*/ 425341 h 599963"/>
              <a:gd name="connsiteX62" fmla="*/ 372626 w 599963"/>
              <a:gd name="connsiteY62" fmla="*/ 271291 h 599963"/>
              <a:gd name="connsiteX63" fmla="*/ 462199 w 599963"/>
              <a:gd name="connsiteY63" fmla="*/ 181718 h 599963"/>
              <a:gd name="connsiteX64" fmla="*/ 462246 w 599963"/>
              <a:gd name="connsiteY64" fmla="*/ 137812 h 599963"/>
              <a:gd name="connsiteX65" fmla="*/ 440317 w 599963"/>
              <a:gd name="connsiteY65" fmla="*/ 128740 h 599963"/>
              <a:gd name="connsiteX66" fmla="*/ 299958 w 599963"/>
              <a:gd name="connsiteY66" fmla="*/ 0 h 599963"/>
              <a:gd name="connsiteX67" fmla="*/ 599963 w 599963"/>
              <a:gd name="connsiteY67" fmla="*/ 300005 h 599963"/>
              <a:gd name="connsiteX68" fmla="*/ 299958 w 599963"/>
              <a:gd name="connsiteY68" fmla="*/ 599963 h 599963"/>
              <a:gd name="connsiteX69" fmla="*/ 0 w 599963"/>
              <a:gd name="connsiteY69" fmla="*/ 300005 h 599963"/>
              <a:gd name="connsiteX70" fmla="*/ 299958 w 599963"/>
              <a:gd name="connsiteY70" fmla="*/ 0 h 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99963" h="599963">
                <a:moveTo>
                  <a:pt x="440278" y="145055"/>
                </a:moveTo>
                <a:cubicBezTo>
                  <a:pt x="444016" y="145127"/>
                  <a:pt x="447742" y="146567"/>
                  <a:pt x="450456" y="149306"/>
                </a:cubicBezTo>
                <a:cubicBezTo>
                  <a:pt x="456123" y="155069"/>
                  <a:pt x="456123" y="164309"/>
                  <a:pt x="450456" y="170025"/>
                </a:cubicBezTo>
                <a:lnTo>
                  <a:pt x="358075" y="262473"/>
                </a:lnTo>
                <a:cubicBezTo>
                  <a:pt x="356313" y="264188"/>
                  <a:pt x="355456" y="266664"/>
                  <a:pt x="355742" y="269141"/>
                </a:cubicBezTo>
                <a:lnTo>
                  <a:pt x="371789" y="427127"/>
                </a:lnTo>
                <a:cubicBezTo>
                  <a:pt x="371980" y="428794"/>
                  <a:pt x="370789" y="432128"/>
                  <a:pt x="369551" y="433319"/>
                </a:cubicBezTo>
                <a:lnTo>
                  <a:pt x="355408" y="447512"/>
                </a:lnTo>
                <a:lnTo>
                  <a:pt x="313789" y="323629"/>
                </a:lnTo>
                <a:cubicBezTo>
                  <a:pt x="312361" y="319247"/>
                  <a:pt x="307694" y="316913"/>
                  <a:pt x="303361" y="318389"/>
                </a:cubicBezTo>
                <a:cubicBezTo>
                  <a:pt x="302123" y="318771"/>
                  <a:pt x="300980" y="319437"/>
                  <a:pt x="300123" y="320390"/>
                </a:cubicBezTo>
                <a:lnTo>
                  <a:pt x="241408" y="379164"/>
                </a:lnTo>
                <a:cubicBezTo>
                  <a:pt x="241075" y="379402"/>
                  <a:pt x="240789" y="379831"/>
                  <a:pt x="240503" y="380164"/>
                </a:cubicBezTo>
                <a:cubicBezTo>
                  <a:pt x="239456" y="381641"/>
                  <a:pt x="238932" y="383498"/>
                  <a:pt x="238980" y="385356"/>
                </a:cubicBezTo>
                <a:lnTo>
                  <a:pt x="239170" y="445702"/>
                </a:lnTo>
                <a:lnTo>
                  <a:pt x="235694" y="449179"/>
                </a:lnTo>
                <a:lnTo>
                  <a:pt x="207741" y="395787"/>
                </a:lnTo>
                <a:cubicBezTo>
                  <a:pt x="206932" y="394310"/>
                  <a:pt x="205741" y="393120"/>
                  <a:pt x="204265" y="392310"/>
                </a:cubicBezTo>
                <a:lnTo>
                  <a:pt x="150884" y="364352"/>
                </a:lnTo>
                <a:lnTo>
                  <a:pt x="156503" y="358731"/>
                </a:lnTo>
                <a:lnTo>
                  <a:pt x="214789" y="361065"/>
                </a:lnTo>
                <a:cubicBezTo>
                  <a:pt x="217027" y="361160"/>
                  <a:pt x="219313" y="360255"/>
                  <a:pt x="220932" y="358684"/>
                </a:cubicBezTo>
                <a:lnTo>
                  <a:pt x="279646" y="299909"/>
                </a:lnTo>
                <a:cubicBezTo>
                  <a:pt x="282884" y="296718"/>
                  <a:pt x="282932" y="291479"/>
                  <a:pt x="279742" y="288288"/>
                </a:cubicBezTo>
                <a:cubicBezTo>
                  <a:pt x="278789" y="287335"/>
                  <a:pt x="277646" y="286668"/>
                  <a:pt x="276456" y="286287"/>
                </a:cubicBezTo>
                <a:lnTo>
                  <a:pt x="152598" y="244803"/>
                </a:lnTo>
                <a:lnTo>
                  <a:pt x="169455" y="226180"/>
                </a:lnTo>
                <a:cubicBezTo>
                  <a:pt x="170408" y="225227"/>
                  <a:pt x="173170" y="222560"/>
                  <a:pt x="175503" y="222560"/>
                </a:cubicBezTo>
                <a:lnTo>
                  <a:pt x="175551" y="222560"/>
                </a:lnTo>
                <a:lnTo>
                  <a:pt x="331123" y="242421"/>
                </a:lnTo>
                <a:cubicBezTo>
                  <a:pt x="333646" y="242754"/>
                  <a:pt x="336123" y="242421"/>
                  <a:pt x="337932" y="240706"/>
                </a:cubicBezTo>
                <a:lnTo>
                  <a:pt x="430028" y="149020"/>
                </a:lnTo>
                <a:cubicBezTo>
                  <a:pt x="432790" y="146282"/>
                  <a:pt x="436540" y="144984"/>
                  <a:pt x="440278" y="145055"/>
                </a:cubicBezTo>
                <a:close/>
                <a:moveTo>
                  <a:pt x="440317" y="128740"/>
                </a:moveTo>
                <a:cubicBezTo>
                  <a:pt x="432377" y="128740"/>
                  <a:pt x="424436" y="131764"/>
                  <a:pt x="418388" y="137812"/>
                </a:cubicBezTo>
                <a:lnTo>
                  <a:pt x="329053" y="227147"/>
                </a:lnTo>
                <a:lnTo>
                  <a:pt x="177479" y="209289"/>
                </a:lnTo>
                <a:cubicBezTo>
                  <a:pt x="170860" y="208480"/>
                  <a:pt x="162431" y="211432"/>
                  <a:pt x="157765" y="216099"/>
                </a:cubicBezTo>
                <a:lnTo>
                  <a:pt x="136812" y="237052"/>
                </a:lnTo>
                <a:cubicBezTo>
                  <a:pt x="133336" y="240528"/>
                  <a:pt x="131907" y="244909"/>
                  <a:pt x="132907" y="249290"/>
                </a:cubicBezTo>
                <a:cubicBezTo>
                  <a:pt x="133907" y="253624"/>
                  <a:pt x="137145" y="256957"/>
                  <a:pt x="141812" y="258528"/>
                </a:cubicBezTo>
                <a:lnTo>
                  <a:pt x="258481" y="297624"/>
                </a:lnTo>
                <a:lnTo>
                  <a:pt x="211718" y="344387"/>
                </a:lnTo>
                <a:lnTo>
                  <a:pt x="153479" y="342149"/>
                </a:lnTo>
                <a:cubicBezTo>
                  <a:pt x="151193" y="342054"/>
                  <a:pt x="148907" y="342958"/>
                  <a:pt x="147288" y="344530"/>
                </a:cubicBezTo>
                <a:lnTo>
                  <a:pt x="131193" y="360673"/>
                </a:lnTo>
                <a:cubicBezTo>
                  <a:pt x="127955" y="363864"/>
                  <a:pt x="127955" y="369149"/>
                  <a:pt x="131193" y="372388"/>
                </a:cubicBezTo>
                <a:cubicBezTo>
                  <a:pt x="131812" y="372959"/>
                  <a:pt x="132479" y="373435"/>
                  <a:pt x="133193" y="373864"/>
                </a:cubicBezTo>
                <a:lnTo>
                  <a:pt x="194289" y="405817"/>
                </a:lnTo>
                <a:lnTo>
                  <a:pt x="226242" y="466818"/>
                </a:lnTo>
                <a:cubicBezTo>
                  <a:pt x="227433" y="469151"/>
                  <a:pt x="229718" y="470770"/>
                  <a:pt x="232337" y="471199"/>
                </a:cubicBezTo>
                <a:cubicBezTo>
                  <a:pt x="232814" y="471246"/>
                  <a:pt x="233195" y="471246"/>
                  <a:pt x="233623" y="471246"/>
                </a:cubicBezTo>
                <a:cubicBezTo>
                  <a:pt x="235766" y="471246"/>
                  <a:pt x="237909" y="470389"/>
                  <a:pt x="239433" y="468818"/>
                </a:cubicBezTo>
                <a:lnTo>
                  <a:pt x="253290" y="455008"/>
                </a:lnTo>
                <a:cubicBezTo>
                  <a:pt x="254814" y="453389"/>
                  <a:pt x="255671" y="451294"/>
                  <a:pt x="255671" y="449103"/>
                </a:cubicBezTo>
                <a:lnTo>
                  <a:pt x="255481" y="388340"/>
                </a:lnTo>
                <a:lnTo>
                  <a:pt x="302386" y="341482"/>
                </a:lnTo>
                <a:lnTo>
                  <a:pt x="341673" y="458151"/>
                </a:lnTo>
                <a:cubicBezTo>
                  <a:pt x="343530" y="463818"/>
                  <a:pt x="348054" y="467389"/>
                  <a:pt x="353578" y="467389"/>
                </a:cubicBezTo>
                <a:cubicBezTo>
                  <a:pt x="357102" y="467294"/>
                  <a:pt x="360578" y="465818"/>
                  <a:pt x="363054" y="463199"/>
                </a:cubicBezTo>
                <a:lnTo>
                  <a:pt x="381340" y="444960"/>
                </a:lnTo>
                <a:cubicBezTo>
                  <a:pt x="386007" y="440294"/>
                  <a:pt x="388959" y="431960"/>
                  <a:pt x="388293" y="425341"/>
                </a:cubicBezTo>
                <a:lnTo>
                  <a:pt x="372626" y="271291"/>
                </a:lnTo>
                <a:lnTo>
                  <a:pt x="462199" y="181718"/>
                </a:lnTo>
                <a:cubicBezTo>
                  <a:pt x="474294" y="169527"/>
                  <a:pt x="474294" y="149955"/>
                  <a:pt x="462246" y="137812"/>
                </a:cubicBezTo>
                <a:cubicBezTo>
                  <a:pt x="456198" y="131764"/>
                  <a:pt x="448258" y="128740"/>
                  <a:pt x="440317" y="128740"/>
                </a:cubicBezTo>
                <a:close/>
                <a:moveTo>
                  <a:pt x="299958" y="0"/>
                </a:moveTo>
                <a:cubicBezTo>
                  <a:pt x="465675" y="0"/>
                  <a:pt x="599963" y="134336"/>
                  <a:pt x="599963" y="300005"/>
                </a:cubicBezTo>
                <a:cubicBezTo>
                  <a:pt x="599963" y="465627"/>
                  <a:pt x="465627" y="599963"/>
                  <a:pt x="299958" y="599963"/>
                </a:cubicBezTo>
                <a:cubicBezTo>
                  <a:pt x="134336" y="599963"/>
                  <a:pt x="0" y="465627"/>
                  <a:pt x="0" y="300005"/>
                </a:cubicBezTo>
                <a:cubicBezTo>
                  <a:pt x="0" y="134336"/>
                  <a:pt x="134336" y="0"/>
                  <a:pt x="299958" y="0"/>
                </a:cubicBezTo>
                <a:close/>
              </a:path>
            </a:pathLst>
          </a:custGeom>
          <a:solidFill>
            <a:srgbClr val="E7001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5" name="矩形 4"/>
          <p:cNvSpPr/>
          <p:nvPr/>
        </p:nvSpPr>
        <p:spPr>
          <a:xfrm rot="5400000" flipH="1">
            <a:off x="1914705" y="-210541"/>
            <a:ext cx="18000" cy="1838325"/>
          </a:xfrm>
          <a:prstGeom prst="rect">
            <a:avLst/>
          </a:prstGeom>
          <a:gradFill flip="none" rotWithShape="1">
            <a:gsLst>
              <a:gs pos="0">
                <a:srgbClr val="4472C4">
                  <a:lumMod val="5000"/>
                  <a:lumOff val="95000"/>
                  <a:alpha val="63000"/>
                </a:srgbClr>
              </a:gs>
              <a:gs pos="38000">
                <a:srgbClr val="FF616C"/>
              </a:gs>
              <a:gs pos="69000">
                <a:srgbClr val="FF3745"/>
              </a:gs>
              <a:gs pos="100000">
                <a:srgbClr val="E70013"/>
              </a:gs>
            </a:gsLst>
            <a:lin ang="5400000" scaled="1"/>
            <a:tileRect/>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imes New Roman" panose="02020603050405020304"/>
              <a:ea typeface="微软雅黑" panose="020B0503020204020204" charset="-122"/>
              <a:cs typeface="+mn-cs"/>
            </a:endParaRPr>
          </a:p>
        </p:txBody>
      </p:sp>
      <p:sp>
        <p:nvSpPr>
          <p:cNvPr id="11" name="íṧļiḍè"/>
          <p:cNvSpPr/>
          <p:nvPr/>
        </p:nvSpPr>
        <p:spPr>
          <a:xfrm>
            <a:off x="0" y="2195188"/>
            <a:ext cx="12192000" cy="793750"/>
          </a:xfrm>
          <a:prstGeom prst="rect">
            <a:avLst/>
          </a:prstGeom>
          <a:solidFill>
            <a:schemeClr val="bg1">
              <a:lumMod val="75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buSzPct val="25000"/>
            </a:pPr>
            <a:endParaRPr lang="en-US" altLang="zh-CN" sz="2400" dirty="0">
              <a:solidFill>
                <a:schemeClr val="tx1"/>
              </a:solidFill>
            </a:endParaRPr>
          </a:p>
        </p:txBody>
      </p:sp>
      <p:grpSp>
        <p:nvGrpSpPr>
          <p:cNvPr id="33" name="Group 29"/>
          <p:cNvGrpSpPr/>
          <p:nvPr/>
        </p:nvGrpSpPr>
        <p:grpSpPr>
          <a:xfrm>
            <a:off x="1767449" y="1906263"/>
            <a:ext cx="1965110" cy="1979945"/>
            <a:chOff x="3297298" y="1906263"/>
            <a:chExt cx="1965110" cy="1979945"/>
          </a:xfrm>
        </p:grpSpPr>
        <p:sp>
          <p:nvSpPr>
            <p:cNvPr id="34" name="ïśļïḑê"/>
            <p:cNvSpPr/>
            <p:nvPr/>
          </p:nvSpPr>
          <p:spPr>
            <a:xfrm>
              <a:off x="3594053" y="1906263"/>
              <a:ext cx="1371600" cy="1371600"/>
            </a:xfrm>
            <a:prstGeom prst="roundRect">
              <a:avLst>
                <a:gd name="adj" fmla="val 5018"/>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b">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i="1" dirty="0">
                <a:solidFill>
                  <a:schemeClr val="tx1"/>
                </a:solidFill>
              </a:endParaRPr>
            </a:p>
          </p:txBody>
        </p:sp>
        <p:sp>
          <p:nvSpPr>
            <p:cNvPr id="35" name="îṡḷîďê"/>
            <p:cNvSpPr>
              <a:spLocks noChangeAspect="1"/>
            </p:cNvSpPr>
            <p:nvPr/>
          </p:nvSpPr>
          <p:spPr bwMode="auto">
            <a:xfrm>
              <a:off x="3989107" y="2304063"/>
              <a:ext cx="581492" cy="576000"/>
            </a:xfrm>
            <a:custGeom>
              <a:avLst/>
              <a:gdLst>
                <a:gd name="connsiteX0" fmla="*/ 335044 w 605098"/>
                <a:gd name="connsiteY0" fmla="*/ 504825 h 599383"/>
                <a:gd name="connsiteX1" fmla="*/ 370538 w 605098"/>
                <a:gd name="connsiteY1" fmla="*/ 504825 h 599383"/>
                <a:gd name="connsiteX2" fmla="*/ 370538 w 605098"/>
                <a:gd name="connsiteY2" fmla="*/ 565158 h 599383"/>
                <a:gd name="connsiteX3" fmla="*/ 335044 w 605098"/>
                <a:gd name="connsiteY3" fmla="*/ 565158 h 599383"/>
                <a:gd name="connsiteX4" fmla="*/ 284802 w 605098"/>
                <a:gd name="connsiteY4" fmla="*/ 504825 h 599383"/>
                <a:gd name="connsiteX5" fmla="*/ 320296 w 605098"/>
                <a:gd name="connsiteY5" fmla="*/ 504825 h 599383"/>
                <a:gd name="connsiteX6" fmla="*/ 320296 w 605098"/>
                <a:gd name="connsiteY6" fmla="*/ 565158 h 599383"/>
                <a:gd name="connsiteX7" fmla="*/ 284802 w 605098"/>
                <a:gd name="connsiteY7" fmla="*/ 565158 h 599383"/>
                <a:gd name="connsiteX8" fmla="*/ 234559 w 605098"/>
                <a:gd name="connsiteY8" fmla="*/ 504825 h 599383"/>
                <a:gd name="connsiteX9" fmla="*/ 269912 w 605098"/>
                <a:gd name="connsiteY9" fmla="*/ 504825 h 599383"/>
                <a:gd name="connsiteX10" fmla="*/ 269912 w 605098"/>
                <a:gd name="connsiteY10" fmla="*/ 565158 h 599383"/>
                <a:gd name="connsiteX11" fmla="*/ 234559 w 605098"/>
                <a:gd name="connsiteY11" fmla="*/ 565158 h 599383"/>
                <a:gd name="connsiteX12" fmla="*/ 526135 w 605098"/>
                <a:gd name="connsiteY12" fmla="*/ 465878 h 599383"/>
                <a:gd name="connsiteX13" fmla="*/ 540925 w 605098"/>
                <a:gd name="connsiteY13" fmla="*/ 465878 h 599383"/>
                <a:gd name="connsiteX14" fmla="*/ 540925 w 605098"/>
                <a:gd name="connsiteY14" fmla="*/ 473886 h 599383"/>
                <a:gd name="connsiteX15" fmla="*/ 605098 w 605098"/>
                <a:gd name="connsiteY15" fmla="*/ 470508 h 599383"/>
                <a:gd name="connsiteX16" fmla="*/ 605098 w 605098"/>
                <a:gd name="connsiteY16" fmla="*/ 515677 h 599383"/>
                <a:gd name="connsiteX17" fmla="*/ 540925 w 605098"/>
                <a:gd name="connsiteY17" fmla="*/ 518930 h 599383"/>
                <a:gd name="connsiteX18" fmla="*/ 540925 w 605098"/>
                <a:gd name="connsiteY18" fmla="*/ 599383 h 599383"/>
                <a:gd name="connsiteX19" fmla="*/ 526135 w 605098"/>
                <a:gd name="connsiteY19" fmla="*/ 599383 h 599383"/>
                <a:gd name="connsiteX20" fmla="*/ 64048 w 605098"/>
                <a:gd name="connsiteY20" fmla="*/ 465878 h 599383"/>
                <a:gd name="connsiteX21" fmla="*/ 78963 w 605098"/>
                <a:gd name="connsiteY21" fmla="*/ 465878 h 599383"/>
                <a:gd name="connsiteX22" fmla="*/ 78963 w 605098"/>
                <a:gd name="connsiteY22" fmla="*/ 599383 h 599383"/>
                <a:gd name="connsiteX23" fmla="*/ 64048 w 605098"/>
                <a:gd name="connsiteY23" fmla="*/ 599383 h 599383"/>
                <a:gd name="connsiteX24" fmla="*/ 64048 w 605098"/>
                <a:gd name="connsiteY24" fmla="*/ 518930 h 599383"/>
                <a:gd name="connsiteX25" fmla="*/ 0 w 605098"/>
                <a:gd name="connsiteY25" fmla="*/ 515677 h 599383"/>
                <a:gd name="connsiteX26" fmla="*/ 0 w 605098"/>
                <a:gd name="connsiteY26" fmla="*/ 470508 h 599383"/>
                <a:gd name="connsiteX27" fmla="*/ 64048 w 605098"/>
                <a:gd name="connsiteY27" fmla="*/ 473886 h 599383"/>
                <a:gd name="connsiteX28" fmla="*/ 202362 w 605098"/>
                <a:gd name="connsiteY28" fmla="*/ 459264 h 599383"/>
                <a:gd name="connsiteX29" fmla="*/ 202362 w 605098"/>
                <a:gd name="connsiteY29" fmla="*/ 482534 h 599383"/>
                <a:gd name="connsiteX30" fmla="*/ 221535 w 605098"/>
                <a:gd name="connsiteY30" fmla="*/ 482534 h 599383"/>
                <a:gd name="connsiteX31" fmla="*/ 221535 w 605098"/>
                <a:gd name="connsiteY31" fmla="*/ 574362 h 599383"/>
                <a:gd name="connsiteX32" fmla="*/ 383562 w 605098"/>
                <a:gd name="connsiteY32" fmla="*/ 574362 h 599383"/>
                <a:gd name="connsiteX33" fmla="*/ 383562 w 605098"/>
                <a:gd name="connsiteY33" fmla="*/ 482534 h 599383"/>
                <a:gd name="connsiteX34" fmla="*/ 402610 w 605098"/>
                <a:gd name="connsiteY34" fmla="*/ 482534 h 599383"/>
                <a:gd name="connsiteX35" fmla="*/ 402610 w 605098"/>
                <a:gd name="connsiteY35" fmla="*/ 459264 h 599383"/>
                <a:gd name="connsiteX36" fmla="*/ 398600 w 605098"/>
                <a:gd name="connsiteY36" fmla="*/ 319646 h 599383"/>
                <a:gd name="connsiteX37" fmla="*/ 398600 w 605098"/>
                <a:gd name="connsiteY37" fmla="*/ 427237 h 599383"/>
                <a:gd name="connsiteX38" fmla="*/ 463762 w 605098"/>
                <a:gd name="connsiteY38" fmla="*/ 427237 h 599383"/>
                <a:gd name="connsiteX39" fmla="*/ 463762 w 605098"/>
                <a:gd name="connsiteY39" fmla="*/ 319646 h 599383"/>
                <a:gd name="connsiteX40" fmla="*/ 269905 w 605098"/>
                <a:gd name="connsiteY40" fmla="*/ 319646 h 599383"/>
                <a:gd name="connsiteX41" fmla="*/ 269905 w 605098"/>
                <a:gd name="connsiteY41" fmla="*/ 427237 h 599383"/>
                <a:gd name="connsiteX42" fmla="*/ 335067 w 605098"/>
                <a:gd name="connsiteY42" fmla="*/ 427237 h 599383"/>
                <a:gd name="connsiteX43" fmla="*/ 335067 w 605098"/>
                <a:gd name="connsiteY43" fmla="*/ 319646 h 599383"/>
                <a:gd name="connsiteX44" fmla="*/ 141335 w 605098"/>
                <a:gd name="connsiteY44" fmla="*/ 319646 h 599383"/>
                <a:gd name="connsiteX45" fmla="*/ 141335 w 605098"/>
                <a:gd name="connsiteY45" fmla="*/ 427237 h 599383"/>
                <a:gd name="connsiteX46" fmla="*/ 206497 w 605098"/>
                <a:gd name="connsiteY46" fmla="*/ 427237 h 599383"/>
                <a:gd name="connsiteX47" fmla="*/ 206497 w 605098"/>
                <a:gd name="connsiteY47" fmla="*/ 319646 h 599383"/>
                <a:gd name="connsiteX48" fmla="*/ 398600 w 605098"/>
                <a:gd name="connsiteY48" fmla="*/ 168142 h 599383"/>
                <a:gd name="connsiteX49" fmla="*/ 398600 w 605098"/>
                <a:gd name="connsiteY49" fmla="*/ 275733 h 599383"/>
                <a:gd name="connsiteX50" fmla="*/ 463762 w 605098"/>
                <a:gd name="connsiteY50" fmla="*/ 275733 h 599383"/>
                <a:gd name="connsiteX51" fmla="*/ 463762 w 605098"/>
                <a:gd name="connsiteY51" fmla="*/ 168142 h 599383"/>
                <a:gd name="connsiteX52" fmla="*/ 269905 w 605098"/>
                <a:gd name="connsiteY52" fmla="*/ 168142 h 599383"/>
                <a:gd name="connsiteX53" fmla="*/ 269905 w 605098"/>
                <a:gd name="connsiteY53" fmla="*/ 275733 h 599383"/>
                <a:gd name="connsiteX54" fmla="*/ 335067 w 605098"/>
                <a:gd name="connsiteY54" fmla="*/ 275733 h 599383"/>
                <a:gd name="connsiteX55" fmla="*/ 335067 w 605098"/>
                <a:gd name="connsiteY55" fmla="*/ 168142 h 599383"/>
                <a:gd name="connsiteX56" fmla="*/ 141335 w 605098"/>
                <a:gd name="connsiteY56" fmla="*/ 168142 h 599383"/>
                <a:gd name="connsiteX57" fmla="*/ 141335 w 605098"/>
                <a:gd name="connsiteY57" fmla="*/ 275733 h 599383"/>
                <a:gd name="connsiteX58" fmla="*/ 206497 w 605098"/>
                <a:gd name="connsiteY58" fmla="*/ 275733 h 599383"/>
                <a:gd name="connsiteX59" fmla="*/ 206497 w 605098"/>
                <a:gd name="connsiteY59" fmla="*/ 168142 h 599383"/>
                <a:gd name="connsiteX60" fmla="*/ 127676 w 605098"/>
                <a:gd name="connsiteY60" fmla="*/ 88950 h 599383"/>
                <a:gd name="connsiteX61" fmla="*/ 127676 w 605098"/>
                <a:gd name="connsiteY61" fmla="*/ 136741 h 599383"/>
                <a:gd name="connsiteX62" fmla="*/ 477421 w 605098"/>
                <a:gd name="connsiteY62" fmla="*/ 136741 h 599383"/>
                <a:gd name="connsiteX63" fmla="*/ 477421 w 605098"/>
                <a:gd name="connsiteY63" fmla="*/ 88950 h 599383"/>
                <a:gd name="connsiteX64" fmla="*/ 78680 w 605098"/>
                <a:gd name="connsiteY64" fmla="*/ 0 h 599383"/>
                <a:gd name="connsiteX65" fmla="*/ 526417 w 605098"/>
                <a:gd name="connsiteY65" fmla="*/ 0 h 599383"/>
                <a:gd name="connsiteX66" fmla="*/ 526417 w 605098"/>
                <a:gd name="connsiteY66" fmla="*/ 87574 h 599383"/>
                <a:gd name="connsiteX67" fmla="*/ 507370 w 605098"/>
                <a:gd name="connsiteY67" fmla="*/ 87574 h 599383"/>
                <a:gd name="connsiteX68" fmla="*/ 507370 w 605098"/>
                <a:gd name="connsiteY68" fmla="*/ 599383 h 599383"/>
                <a:gd name="connsiteX69" fmla="*/ 97602 w 605098"/>
                <a:gd name="connsiteY69" fmla="*/ 599383 h 599383"/>
                <a:gd name="connsiteX70" fmla="*/ 97602 w 605098"/>
                <a:gd name="connsiteY70" fmla="*/ 87574 h 599383"/>
                <a:gd name="connsiteX71" fmla="*/ 78680 w 605098"/>
                <a:gd name="connsiteY71" fmla="*/ 87574 h 599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05098" h="599383">
                  <a:moveTo>
                    <a:pt x="335044" y="504825"/>
                  </a:moveTo>
                  <a:lnTo>
                    <a:pt x="370538" y="504825"/>
                  </a:lnTo>
                  <a:lnTo>
                    <a:pt x="370538" y="565158"/>
                  </a:lnTo>
                  <a:lnTo>
                    <a:pt x="335044" y="565158"/>
                  </a:lnTo>
                  <a:close/>
                  <a:moveTo>
                    <a:pt x="284802" y="504825"/>
                  </a:moveTo>
                  <a:lnTo>
                    <a:pt x="320296" y="504825"/>
                  </a:lnTo>
                  <a:lnTo>
                    <a:pt x="320296" y="565158"/>
                  </a:lnTo>
                  <a:lnTo>
                    <a:pt x="284802" y="565158"/>
                  </a:lnTo>
                  <a:close/>
                  <a:moveTo>
                    <a:pt x="234559" y="504825"/>
                  </a:moveTo>
                  <a:lnTo>
                    <a:pt x="269912" y="504825"/>
                  </a:lnTo>
                  <a:lnTo>
                    <a:pt x="269912" y="565158"/>
                  </a:lnTo>
                  <a:lnTo>
                    <a:pt x="234559" y="565158"/>
                  </a:lnTo>
                  <a:close/>
                  <a:moveTo>
                    <a:pt x="526135" y="465878"/>
                  </a:moveTo>
                  <a:lnTo>
                    <a:pt x="540925" y="465878"/>
                  </a:lnTo>
                  <a:lnTo>
                    <a:pt x="540925" y="473886"/>
                  </a:lnTo>
                  <a:cubicBezTo>
                    <a:pt x="563737" y="480768"/>
                    <a:pt x="581033" y="455994"/>
                    <a:pt x="605098" y="470508"/>
                  </a:cubicBezTo>
                  <a:lnTo>
                    <a:pt x="605098" y="515677"/>
                  </a:lnTo>
                  <a:cubicBezTo>
                    <a:pt x="581033" y="501163"/>
                    <a:pt x="563737" y="525937"/>
                    <a:pt x="540925" y="518930"/>
                  </a:cubicBezTo>
                  <a:lnTo>
                    <a:pt x="540925" y="599383"/>
                  </a:lnTo>
                  <a:lnTo>
                    <a:pt x="526135" y="599383"/>
                  </a:lnTo>
                  <a:close/>
                  <a:moveTo>
                    <a:pt x="64048" y="465878"/>
                  </a:moveTo>
                  <a:lnTo>
                    <a:pt x="78963" y="465878"/>
                  </a:lnTo>
                  <a:lnTo>
                    <a:pt x="78963" y="599383"/>
                  </a:lnTo>
                  <a:lnTo>
                    <a:pt x="64048" y="599383"/>
                  </a:lnTo>
                  <a:lnTo>
                    <a:pt x="64048" y="518930"/>
                  </a:lnTo>
                  <a:cubicBezTo>
                    <a:pt x="41361" y="525937"/>
                    <a:pt x="24065" y="501163"/>
                    <a:pt x="0" y="515677"/>
                  </a:cubicBezTo>
                  <a:lnTo>
                    <a:pt x="0" y="470508"/>
                  </a:lnTo>
                  <a:cubicBezTo>
                    <a:pt x="24065" y="455994"/>
                    <a:pt x="41361" y="480768"/>
                    <a:pt x="64048" y="473886"/>
                  </a:cubicBezTo>
                  <a:close/>
                  <a:moveTo>
                    <a:pt x="202362" y="459264"/>
                  </a:moveTo>
                  <a:lnTo>
                    <a:pt x="202362" y="482534"/>
                  </a:lnTo>
                  <a:lnTo>
                    <a:pt x="221535" y="482534"/>
                  </a:lnTo>
                  <a:lnTo>
                    <a:pt x="221535" y="574362"/>
                  </a:lnTo>
                  <a:lnTo>
                    <a:pt x="383562" y="574362"/>
                  </a:lnTo>
                  <a:lnTo>
                    <a:pt x="383562" y="482534"/>
                  </a:lnTo>
                  <a:lnTo>
                    <a:pt x="402610" y="482534"/>
                  </a:lnTo>
                  <a:lnTo>
                    <a:pt x="402610" y="459264"/>
                  </a:lnTo>
                  <a:close/>
                  <a:moveTo>
                    <a:pt x="398600" y="319646"/>
                  </a:moveTo>
                  <a:lnTo>
                    <a:pt x="398600" y="427237"/>
                  </a:lnTo>
                  <a:lnTo>
                    <a:pt x="463762" y="427237"/>
                  </a:lnTo>
                  <a:lnTo>
                    <a:pt x="463762" y="319646"/>
                  </a:lnTo>
                  <a:close/>
                  <a:moveTo>
                    <a:pt x="269905" y="319646"/>
                  </a:moveTo>
                  <a:lnTo>
                    <a:pt x="269905" y="427237"/>
                  </a:lnTo>
                  <a:lnTo>
                    <a:pt x="335067" y="427237"/>
                  </a:lnTo>
                  <a:lnTo>
                    <a:pt x="335067" y="319646"/>
                  </a:lnTo>
                  <a:close/>
                  <a:moveTo>
                    <a:pt x="141335" y="319646"/>
                  </a:moveTo>
                  <a:lnTo>
                    <a:pt x="141335" y="427237"/>
                  </a:lnTo>
                  <a:lnTo>
                    <a:pt x="206497" y="427237"/>
                  </a:lnTo>
                  <a:lnTo>
                    <a:pt x="206497" y="319646"/>
                  </a:lnTo>
                  <a:close/>
                  <a:moveTo>
                    <a:pt x="398600" y="168142"/>
                  </a:moveTo>
                  <a:lnTo>
                    <a:pt x="398600" y="275733"/>
                  </a:lnTo>
                  <a:lnTo>
                    <a:pt x="463762" y="275733"/>
                  </a:lnTo>
                  <a:lnTo>
                    <a:pt x="463762" y="168142"/>
                  </a:lnTo>
                  <a:close/>
                  <a:moveTo>
                    <a:pt x="269905" y="168142"/>
                  </a:moveTo>
                  <a:lnTo>
                    <a:pt x="269905" y="275733"/>
                  </a:lnTo>
                  <a:lnTo>
                    <a:pt x="335067" y="275733"/>
                  </a:lnTo>
                  <a:lnTo>
                    <a:pt x="335067" y="168142"/>
                  </a:lnTo>
                  <a:close/>
                  <a:moveTo>
                    <a:pt x="141335" y="168142"/>
                  </a:moveTo>
                  <a:lnTo>
                    <a:pt x="141335" y="275733"/>
                  </a:lnTo>
                  <a:lnTo>
                    <a:pt x="206497" y="275733"/>
                  </a:lnTo>
                  <a:lnTo>
                    <a:pt x="206497" y="168142"/>
                  </a:lnTo>
                  <a:close/>
                  <a:moveTo>
                    <a:pt x="127676" y="88950"/>
                  </a:moveTo>
                  <a:lnTo>
                    <a:pt x="127676" y="136741"/>
                  </a:lnTo>
                  <a:lnTo>
                    <a:pt x="477421" y="136741"/>
                  </a:lnTo>
                  <a:lnTo>
                    <a:pt x="477421" y="88950"/>
                  </a:lnTo>
                  <a:close/>
                  <a:moveTo>
                    <a:pt x="78680" y="0"/>
                  </a:moveTo>
                  <a:lnTo>
                    <a:pt x="526417" y="0"/>
                  </a:lnTo>
                  <a:lnTo>
                    <a:pt x="526417" y="87574"/>
                  </a:lnTo>
                  <a:lnTo>
                    <a:pt x="507370" y="87574"/>
                  </a:lnTo>
                  <a:lnTo>
                    <a:pt x="507370" y="599383"/>
                  </a:lnTo>
                  <a:lnTo>
                    <a:pt x="97602" y="599383"/>
                  </a:lnTo>
                  <a:lnTo>
                    <a:pt x="97602" y="87574"/>
                  </a:lnTo>
                  <a:lnTo>
                    <a:pt x="78680" y="87574"/>
                  </a:lnTo>
                  <a:close/>
                </a:path>
              </a:pathLst>
            </a:custGeom>
            <a:solidFill>
              <a:schemeClr val="accent1"/>
            </a:solidFill>
            <a:ln>
              <a:noFill/>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dirty="0"/>
            </a:p>
          </p:txBody>
        </p:sp>
        <p:sp>
          <p:nvSpPr>
            <p:cNvPr id="36" name="文本框 26"/>
            <p:cNvSpPr txBox="1"/>
            <p:nvPr/>
          </p:nvSpPr>
          <p:spPr>
            <a:xfrm>
              <a:off x="3297298" y="3516876"/>
              <a:ext cx="1965110" cy="369332"/>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zh-CN" dirty="0">
                  <a:solidFill>
                    <a:prstClr val="black">
                      <a:lumMod val="75000"/>
                      <a:lumOff val="25000"/>
                    </a:prstClr>
                  </a:solidFill>
                  <a:latin typeface="Times New Roman" panose="02020603050405020304"/>
                  <a:ea typeface="微软雅黑" panose="020B0503020204020204" charset="-122"/>
                  <a:sym typeface="+mn-lt"/>
                </a:rPr>
                <a:t>香港機管局</a:t>
              </a:r>
              <a:endParaRPr lang="zh-CN" altLang="en-US" dirty="0"/>
            </a:p>
          </p:txBody>
        </p:sp>
      </p:grpSp>
      <p:grpSp>
        <p:nvGrpSpPr>
          <p:cNvPr id="37" name="Group 30"/>
          <p:cNvGrpSpPr/>
          <p:nvPr/>
        </p:nvGrpSpPr>
        <p:grpSpPr>
          <a:xfrm>
            <a:off x="5113443" y="1906263"/>
            <a:ext cx="1965110" cy="2164611"/>
            <a:chOff x="5113443" y="1906263"/>
            <a:chExt cx="1965110" cy="2164611"/>
          </a:xfrm>
        </p:grpSpPr>
        <p:sp>
          <p:nvSpPr>
            <p:cNvPr id="38" name="işlíďé"/>
            <p:cNvSpPr/>
            <p:nvPr/>
          </p:nvSpPr>
          <p:spPr>
            <a:xfrm>
              <a:off x="5410200" y="1906263"/>
              <a:ext cx="1371600" cy="1371600"/>
            </a:xfrm>
            <a:prstGeom prst="roundRect">
              <a:avLst>
                <a:gd name="adj" fmla="val 5018"/>
              </a:avLst>
            </a:prstGeom>
            <a:solidFill>
              <a:schemeClr val="bg1"/>
            </a:solidFill>
            <a:ln w="28575">
              <a:solidFill>
                <a:srgbClr val="E70013"/>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b">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i="1" dirty="0">
                <a:solidFill>
                  <a:schemeClr val="tx1"/>
                </a:solidFill>
              </a:endParaRPr>
            </a:p>
          </p:txBody>
        </p:sp>
        <p:sp>
          <p:nvSpPr>
            <p:cNvPr id="39" name="íSļiḑè"/>
            <p:cNvSpPr>
              <a:spLocks noChangeAspect="1"/>
            </p:cNvSpPr>
            <p:nvPr/>
          </p:nvSpPr>
          <p:spPr bwMode="auto">
            <a:xfrm>
              <a:off x="5775483" y="2269401"/>
              <a:ext cx="641027" cy="576000"/>
            </a:xfrm>
            <a:custGeom>
              <a:avLst/>
              <a:gdLst>
                <a:gd name="connsiteX0" fmla="*/ 51971 w 606580"/>
                <a:gd name="connsiteY0" fmla="*/ 327494 h 545047"/>
                <a:gd name="connsiteX1" fmla="*/ 79174 w 606580"/>
                <a:gd name="connsiteY1" fmla="*/ 349922 h 545047"/>
                <a:gd name="connsiteX2" fmla="*/ 79174 w 606580"/>
                <a:gd name="connsiteY2" fmla="*/ 418134 h 545047"/>
                <a:gd name="connsiteX3" fmla="*/ 51971 w 606580"/>
                <a:gd name="connsiteY3" fmla="*/ 440469 h 545047"/>
                <a:gd name="connsiteX4" fmla="*/ 24861 w 606580"/>
                <a:gd name="connsiteY4" fmla="*/ 418134 h 545047"/>
                <a:gd name="connsiteX5" fmla="*/ 24768 w 606580"/>
                <a:gd name="connsiteY5" fmla="*/ 418134 h 545047"/>
                <a:gd name="connsiteX6" fmla="*/ 24861 w 606580"/>
                <a:gd name="connsiteY6" fmla="*/ 349922 h 545047"/>
                <a:gd name="connsiteX7" fmla="*/ 51971 w 606580"/>
                <a:gd name="connsiteY7" fmla="*/ 327494 h 545047"/>
                <a:gd name="connsiteX8" fmla="*/ 116221 w 606580"/>
                <a:gd name="connsiteY8" fmla="*/ 293975 h 545047"/>
                <a:gd name="connsiteX9" fmla="*/ 286240 w 606580"/>
                <a:gd name="connsiteY9" fmla="*/ 394385 h 545047"/>
                <a:gd name="connsiteX10" fmla="*/ 286704 w 606580"/>
                <a:gd name="connsiteY10" fmla="*/ 394663 h 545047"/>
                <a:gd name="connsiteX11" fmla="*/ 287261 w 606580"/>
                <a:gd name="connsiteY11" fmla="*/ 394942 h 545047"/>
                <a:gd name="connsiteX12" fmla="*/ 303325 w 606580"/>
                <a:gd name="connsiteY12" fmla="*/ 398928 h 545047"/>
                <a:gd name="connsiteX13" fmla="*/ 319389 w 606580"/>
                <a:gd name="connsiteY13" fmla="*/ 394942 h 545047"/>
                <a:gd name="connsiteX14" fmla="*/ 319853 w 606580"/>
                <a:gd name="connsiteY14" fmla="*/ 394663 h 545047"/>
                <a:gd name="connsiteX15" fmla="*/ 320410 w 606580"/>
                <a:gd name="connsiteY15" fmla="*/ 394385 h 545047"/>
                <a:gd name="connsiteX16" fmla="*/ 490429 w 606580"/>
                <a:gd name="connsiteY16" fmla="*/ 293975 h 545047"/>
                <a:gd name="connsiteX17" fmla="*/ 490429 w 606580"/>
                <a:gd name="connsiteY17" fmla="*/ 436571 h 545047"/>
                <a:gd name="connsiteX18" fmla="*/ 303325 w 606580"/>
                <a:gd name="connsiteY18" fmla="*/ 545047 h 545047"/>
                <a:gd name="connsiteX19" fmla="*/ 116221 w 606580"/>
                <a:gd name="connsiteY19" fmla="*/ 436571 h 545047"/>
                <a:gd name="connsiteX20" fmla="*/ 39658 w 606580"/>
                <a:gd name="connsiteY20" fmla="*/ 248672 h 545047"/>
                <a:gd name="connsiteX21" fmla="*/ 64426 w 606580"/>
                <a:gd name="connsiteY21" fmla="*/ 263326 h 545047"/>
                <a:gd name="connsiteX22" fmla="*/ 64426 w 606580"/>
                <a:gd name="connsiteY22" fmla="*/ 304136 h 545047"/>
                <a:gd name="connsiteX23" fmla="*/ 51996 w 606580"/>
                <a:gd name="connsiteY23" fmla="*/ 302745 h 545047"/>
                <a:gd name="connsiteX24" fmla="*/ 39658 w 606580"/>
                <a:gd name="connsiteY24" fmla="*/ 304136 h 545047"/>
                <a:gd name="connsiteX25" fmla="*/ 303336 w 606580"/>
                <a:gd name="connsiteY25" fmla="*/ 0 h 545047"/>
                <a:gd name="connsiteX26" fmla="*/ 307793 w 606580"/>
                <a:gd name="connsiteY26" fmla="*/ 1112 h 545047"/>
                <a:gd name="connsiteX27" fmla="*/ 599431 w 606580"/>
                <a:gd name="connsiteY27" fmla="*/ 173885 h 545047"/>
                <a:gd name="connsiteX28" fmla="*/ 606580 w 606580"/>
                <a:gd name="connsiteY28" fmla="*/ 187325 h 545047"/>
                <a:gd name="connsiteX29" fmla="*/ 599431 w 606580"/>
                <a:gd name="connsiteY29" fmla="*/ 200857 h 545047"/>
                <a:gd name="connsiteX30" fmla="*/ 307793 w 606580"/>
                <a:gd name="connsiteY30" fmla="*/ 373167 h 545047"/>
                <a:gd name="connsiteX31" fmla="*/ 303336 w 606580"/>
                <a:gd name="connsiteY31" fmla="*/ 374279 h 545047"/>
                <a:gd name="connsiteX32" fmla="*/ 298787 w 606580"/>
                <a:gd name="connsiteY32" fmla="*/ 373167 h 545047"/>
                <a:gd name="connsiteX33" fmla="*/ 7149 w 606580"/>
                <a:gd name="connsiteY33" fmla="*/ 200857 h 545047"/>
                <a:gd name="connsiteX34" fmla="*/ 0 w 606580"/>
                <a:gd name="connsiteY34" fmla="*/ 187325 h 545047"/>
                <a:gd name="connsiteX35" fmla="*/ 7149 w 606580"/>
                <a:gd name="connsiteY35" fmla="*/ 173885 h 545047"/>
                <a:gd name="connsiteX36" fmla="*/ 298787 w 606580"/>
                <a:gd name="connsiteY36" fmla="*/ 1112 h 545047"/>
                <a:gd name="connsiteX37" fmla="*/ 303336 w 606580"/>
                <a:gd name="connsiteY37" fmla="*/ 0 h 54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6580" h="545047">
                  <a:moveTo>
                    <a:pt x="51971" y="327494"/>
                  </a:moveTo>
                  <a:cubicBezTo>
                    <a:pt x="66826" y="327494"/>
                    <a:pt x="78895" y="337503"/>
                    <a:pt x="79174" y="349922"/>
                  </a:cubicBezTo>
                  <a:lnTo>
                    <a:pt x="79174" y="418134"/>
                  </a:lnTo>
                  <a:cubicBezTo>
                    <a:pt x="78803" y="430552"/>
                    <a:pt x="66826" y="440469"/>
                    <a:pt x="51971" y="440469"/>
                  </a:cubicBezTo>
                  <a:cubicBezTo>
                    <a:pt x="37209" y="440469"/>
                    <a:pt x="25139" y="430552"/>
                    <a:pt x="24861" y="418134"/>
                  </a:cubicBezTo>
                  <a:lnTo>
                    <a:pt x="24768" y="418134"/>
                  </a:lnTo>
                  <a:lnTo>
                    <a:pt x="24861" y="349922"/>
                  </a:lnTo>
                  <a:cubicBezTo>
                    <a:pt x="25047" y="337503"/>
                    <a:pt x="37116" y="327494"/>
                    <a:pt x="51971" y="327494"/>
                  </a:cubicBezTo>
                  <a:close/>
                  <a:moveTo>
                    <a:pt x="116221" y="293975"/>
                  </a:moveTo>
                  <a:lnTo>
                    <a:pt x="286240" y="394385"/>
                  </a:lnTo>
                  <a:lnTo>
                    <a:pt x="286704" y="394663"/>
                  </a:lnTo>
                  <a:lnTo>
                    <a:pt x="287261" y="394942"/>
                  </a:lnTo>
                  <a:cubicBezTo>
                    <a:pt x="292182" y="397538"/>
                    <a:pt x="297754" y="398928"/>
                    <a:pt x="303325" y="398928"/>
                  </a:cubicBezTo>
                  <a:cubicBezTo>
                    <a:pt x="308896" y="398928"/>
                    <a:pt x="314468" y="397538"/>
                    <a:pt x="319389" y="394942"/>
                  </a:cubicBezTo>
                  <a:lnTo>
                    <a:pt x="319853" y="394663"/>
                  </a:lnTo>
                  <a:lnTo>
                    <a:pt x="320410" y="394385"/>
                  </a:lnTo>
                  <a:lnTo>
                    <a:pt x="490429" y="293975"/>
                  </a:lnTo>
                  <a:lnTo>
                    <a:pt x="490429" y="436571"/>
                  </a:lnTo>
                  <a:cubicBezTo>
                    <a:pt x="460251" y="500173"/>
                    <a:pt x="387824" y="545047"/>
                    <a:pt x="303325" y="545047"/>
                  </a:cubicBezTo>
                  <a:cubicBezTo>
                    <a:pt x="218734" y="545047"/>
                    <a:pt x="146399" y="500173"/>
                    <a:pt x="116221" y="436571"/>
                  </a:cubicBezTo>
                  <a:close/>
                  <a:moveTo>
                    <a:pt x="39658" y="248672"/>
                  </a:moveTo>
                  <a:lnTo>
                    <a:pt x="64426" y="263326"/>
                  </a:lnTo>
                  <a:lnTo>
                    <a:pt x="64426" y="304136"/>
                  </a:lnTo>
                  <a:cubicBezTo>
                    <a:pt x="60344" y="303209"/>
                    <a:pt x="56263" y="302745"/>
                    <a:pt x="51996" y="302745"/>
                  </a:cubicBezTo>
                  <a:cubicBezTo>
                    <a:pt x="47821" y="302745"/>
                    <a:pt x="43647" y="303209"/>
                    <a:pt x="39658" y="304136"/>
                  </a:cubicBezTo>
                  <a:close/>
                  <a:moveTo>
                    <a:pt x="303336" y="0"/>
                  </a:moveTo>
                  <a:cubicBezTo>
                    <a:pt x="304915" y="0"/>
                    <a:pt x="306493" y="371"/>
                    <a:pt x="307793" y="1112"/>
                  </a:cubicBezTo>
                  <a:lnTo>
                    <a:pt x="599431" y="173885"/>
                  </a:lnTo>
                  <a:cubicBezTo>
                    <a:pt x="603795" y="176851"/>
                    <a:pt x="606580" y="181763"/>
                    <a:pt x="606580" y="187325"/>
                  </a:cubicBezTo>
                  <a:cubicBezTo>
                    <a:pt x="606580" y="192979"/>
                    <a:pt x="603795" y="197891"/>
                    <a:pt x="599431" y="200857"/>
                  </a:cubicBezTo>
                  <a:lnTo>
                    <a:pt x="307793" y="373167"/>
                  </a:lnTo>
                  <a:cubicBezTo>
                    <a:pt x="306493" y="373816"/>
                    <a:pt x="304915" y="374279"/>
                    <a:pt x="303336" y="374279"/>
                  </a:cubicBezTo>
                  <a:cubicBezTo>
                    <a:pt x="301665" y="374279"/>
                    <a:pt x="300180" y="373816"/>
                    <a:pt x="298787" y="373167"/>
                  </a:cubicBezTo>
                  <a:lnTo>
                    <a:pt x="7149" y="200857"/>
                  </a:lnTo>
                  <a:cubicBezTo>
                    <a:pt x="2878" y="197891"/>
                    <a:pt x="0" y="192979"/>
                    <a:pt x="0" y="187325"/>
                  </a:cubicBezTo>
                  <a:cubicBezTo>
                    <a:pt x="0" y="181763"/>
                    <a:pt x="2878" y="176851"/>
                    <a:pt x="7149" y="173885"/>
                  </a:cubicBezTo>
                  <a:lnTo>
                    <a:pt x="298787" y="1112"/>
                  </a:lnTo>
                  <a:cubicBezTo>
                    <a:pt x="300180" y="371"/>
                    <a:pt x="301665" y="0"/>
                    <a:pt x="303336" y="0"/>
                  </a:cubicBezTo>
                  <a:close/>
                </a:path>
              </a:pathLst>
            </a:custGeom>
            <a:solidFill>
              <a:srgbClr val="FF4754"/>
            </a:solidFill>
            <a:ln>
              <a:noFill/>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dirty="0"/>
            </a:p>
          </p:txBody>
        </p:sp>
        <p:sp>
          <p:nvSpPr>
            <p:cNvPr id="40" name="文本框 27"/>
            <p:cNvSpPr txBox="1"/>
            <p:nvPr/>
          </p:nvSpPr>
          <p:spPr>
            <a:xfrm>
              <a:off x="5113443" y="3424543"/>
              <a:ext cx="1965110"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dirty="0">
                  <a:solidFill>
                    <a:prstClr val="black">
                      <a:lumMod val="75000"/>
                      <a:lumOff val="25000"/>
                    </a:prstClr>
                  </a:solidFill>
                  <a:latin typeface="Times New Roman" panose="02020603050405020304"/>
                  <a:ea typeface="微软雅黑" panose="020B0503020204020204" charset="-122"/>
                  <a:sym typeface="+mn-lt"/>
                </a:rPr>
                <a:t>廣州民航</a:t>
              </a:r>
              <a:endParaRPr lang="en-US" altLang="zh-TW" dirty="0">
                <a:solidFill>
                  <a:prstClr val="black">
                    <a:lumMod val="75000"/>
                    <a:lumOff val="25000"/>
                  </a:prstClr>
                </a:solidFill>
                <a:latin typeface="Times New Roman" panose="02020603050405020304"/>
                <a:ea typeface="微软雅黑" panose="020B0503020204020204" charset="-122"/>
                <a:sym typeface="+mn-lt"/>
              </a:endParaRPr>
            </a:p>
            <a:p>
              <a:pPr algn="ctr"/>
              <a:r>
                <a:rPr lang="zh-TW" altLang="en-US" dirty="0">
                  <a:solidFill>
                    <a:prstClr val="black">
                      <a:lumMod val="75000"/>
                      <a:lumOff val="25000"/>
                    </a:prstClr>
                  </a:solidFill>
                  <a:latin typeface="Times New Roman" panose="02020603050405020304"/>
                  <a:ea typeface="微软雅黑" panose="020B0503020204020204" charset="-122"/>
                  <a:sym typeface="+mn-lt"/>
                </a:rPr>
                <a:t>職業技術學院</a:t>
              </a:r>
              <a:endParaRPr lang="zh-CN" altLang="en-US" dirty="0"/>
            </a:p>
          </p:txBody>
        </p:sp>
      </p:grpSp>
      <p:grpSp>
        <p:nvGrpSpPr>
          <p:cNvPr id="41" name="Group 31"/>
          <p:cNvGrpSpPr/>
          <p:nvPr/>
        </p:nvGrpSpPr>
        <p:grpSpPr>
          <a:xfrm>
            <a:off x="8178487" y="1906263"/>
            <a:ext cx="2830580" cy="2164611"/>
            <a:chOff x="6496854" y="1906263"/>
            <a:chExt cx="2830580" cy="2164611"/>
          </a:xfrm>
        </p:grpSpPr>
        <p:sp>
          <p:nvSpPr>
            <p:cNvPr id="42" name="íṩḷídé"/>
            <p:cNvSpPr/>
            <p:nvPr/>
          </p:nvSpPr>
          <p:spPr>
            <a:xfrm>
              <a:off x="7226345" y="1906263"/>
              <a:ext cx="1371600" cy="1371600"/>
            </a:xfrm>
            <a:prstGeom prst="roundRect">
              <a:avLst>
                <a:gd name="adj" fmla="val 5018"/>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b">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600" i="1" dirty="0">
                <a:solidFill>
                  <a:schemeClr val="tx1"/>
                </a:solidFill>
              </a:endParaRPr>
            </a:p>
          </p:txBody>
        </p:sp>
        <p:sp>
          <p:nvSpPr>
            <p:cNvPr id="43" name="îṡḷíḑê"/>
            <p:cNvSpPr>
              <a:spLocks noChangeAspect="1"/>
            </p:cNvSpPr>
            <p:nvPr/>
          </p:nvSpPr>
          <p:spPr bwMode="auto">
            <a:xfrm>
              <a:off x="7624304" y="2304063"/>
              <a:ext cx="575680" cy="576000"/>
            </a:xfrm>
            <a:custGeom>
              <a:avLst/>
              <a:gdLst>
                <a:gd name="T0" fmla="*/ 488 w 869"/>
                <a:gd name="T1" fmla="*/ 450 h 871"/>
                <a:gd name="T2" fmla="*/ 354 w 869"/>
                <a:gd name="T3" fmla="*/ 572 h 871"/>
                <a:gd name="T4" fmla="*/ 312 w 869"/>
                <a:gd name="T5" fmla="*/ 783 h 871"/>
                <a:gd name="T6" fmla="*/ 294 w 869"/>
                <a:gd name="T7" fmla="*/ 780 h 871"/>
                <a:gd name="T8" fmla="*/ 265 w 869"/>
                <a:gd name="T9" fmla="*/ 675 h 871"/>
                <a:gd name="T10" fmla="*/ 254 w 869"/>
                <a:gd name="T11" fmla="*/ 667 h 871"/>
                <a:gd name="T12" fmla="*/ 230 w 869"/>
                <a:gd name="T13" fmla="*/ 685 h 871"/>
                <a:gd name="T14" fmla="*/ 170 w 869"/>
                <a:gd name="T15" fmla="*/ 678 h 871"/>
                <a:gd name="T16" fmla="*/ 183 w 869"/>
                <a:gd name="T17" fmla="*/ 641 h 871"/>
                <a:gd name="T18" fmla="*/ 200 w 869"/>
                <a:gd name="T19" fmla="*/ 621 h 871"/>
                <a:gd name="T20" fmla="*/ 203 w 869"/>
                <a:gd name="T21" fmla="*/ 614 h 871"/>
                <a:gd name="T22" fmla="*/ 192 w 869"/>
                <a:gd name="T23" fmla="*/ 603 h 871"/>
                <a:gd name="T24" fmla="*/ 85 w 869"/>
                <a:gd name="T25" fmla="*/ 564 h 871"/>
                <a:gd name="T26" fmla="*/ 86 w 869"/>
                <a:gd name="T27" fmla="*/ 559 h 871"/>
                <a:gd name="T28" fmla="*/ 128 w 869"/>
                <a:gd name="T29" fmla="*/ 519 h 871"/>
                <a:gd name="T30" fmla="*/ 291 w 869"/>
                <a:gd name="T31" fmla="*/ 517 h 871"/>
                <a:gd name="T32" fmla="*/ 299 w 869"/>
                <a:gd name="T33" fmla="*/ 512 h 871"/>
                <a:gd name="T34" fmla="*/ 418 w 869"/>
                <a:gd name="T35" fmla="*/ 380 h 871"/>
                <a:gd name="T36" fmla="*/ 6 w 869"/>
                <a:gd name="T37" fmla="*/ 236 h 871"/>
                <a:gd name="T38" fmla="*/ 0 w 869"/>
                <a:gd name="T39" fmla="*/ 224 h 871"/>
                <a:gd name="T40" fmla="*/ 2 w 869"/>
                <a:gd name="T41" fmla="*/ 215 h 871"/>
                <a:gd name="T42" fmla="*/ 38 w 869"/>
                <a:gd name="T43" fmla="*/ 180 h 871"/>
                <a:gd name="T44" fmla="*/ 609 w 869"/>
                <a:gd name="T45" fmla="*/ 178 h 871"/>
                <a:gd name="T46" fmla="*/ 784 w 869"/>
                <a:gd name="T47" fmla="*/ 8 h 871"/>
                <a:gd name="T48" fmla="*/ 853 w 869"/>
                <a:gd name="T49" fmla="*/ 6 h 871"/>
                <a:gd name="T50" fmla="*/ 869 w 869"/>
                <a:gd name="T51" fmla="*/ 35 h 871"/>
                <a:gd name="T52" fmla="*/ 863 w 869"/>
                <a:gd name="T53" fmla="*/ 81 h 871"/>
                <a:gd name="T54" fmla="*/ 695 w 869"/>
                <a:gd name="T55" fmla="*/ 257 h 871"/>
                <a:gd name="T56" fmla="*/ 691 w 869"/>
                <a:gd name="T57" fmla="*/ 268 h 871"/>
                <a:gd name="T58" fmla="*/ 690 w 869"/>
                <a:gd name="T59" fmla="*/ 819 h 871"/>
                <a:gd name="T60" fmla="*/ 688 w 869"/>
                <a:gd name="T61" fmla="*/ 833 h 871"/>
                <a:gd name="T62" fmla="*/ 656 w 869"/>
                <a:gd name="T63" fmla="*/ 866 h 871"/>
                <a:gd name="T64" fmla="*/ 633 w 869"/>
                <a:gd name="T65" fmla="*/ 861 h 871"/>
                <a:gd name="T66" fmla="*/ 497 w 869"/>
                <a:gd name="T67" fmla="*/ 454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69" h="871">
                  <a:moveTo>
                    <a:pt x="489" y="450"/>
                  </a:moveTo>
                  <a:lnTo>
                    <a:pt x="488" y="450"/>
                  </a:lnTo>
                  <a:cubicBezTo>
                    <a:pt x="487" y="452"/>
                    <a:pt x="485" y="452"/>
                    <a:pt x="483" y="452"/>
                  </a:cubicBezTo>
                  <a:lnTo>
                    <a:pt x="354" y="572"/>
                  </a:lnTo>
                  <a:lnTo>
                    <a:pt x="351" y="743"/>
                  </a:lnTo>
                  <a:lnTo>
                    <a:pt x="312" y="783"/>
                  </a:lnTo>
                  <a:cubicBezTo>
                    <a:pt x="310" y="784"/>
                    <a:pt x="308" y="784"/>
                    <a:pt x="304" y="784"/>
                  </a:cubicBezTo>
                  <a:cubicBezTo>
                    <a:pt x="299" y="784"/>
                    <a:pt x="296" y="783"/>
                    <a:pt x="294" y="780"/>
                  </a:cubicBezTo>
                  <a:cubicBezTo>
                    <a:pt x="292" y="777"/>
                    <a:pt x="290" y="773"/>
                    <a:pt x="289" y="770"/>
                  </a:cubicBezTo>
                  <a:lnTo>
                    <a:pt x="265" y="675"/>
                  </a:lnTo>
                  <a:cubicBezTo>
                    <a:pt x="265" y="672"/>
                    <a:pt x="263" y="670"/>
                    <a:pt x="261" y="669"/>
                  </a:cubicBezTo>
                  <a:cubicBezTo>
                    <a:pt x="258" y="668"/>
                    <a:pt x="256" y="667"/>
                    <a:pt x="254" y="667"/>
                  </a:cubicBezTo>
                  <a:cubicBezTo>
                    <a:pt x="248" y="667"/>
                    <a:pt x="243" y="669"/>
                    <a:pt x="240" y="674"/>
                  </a:cubicBezTo>
                  <a:cubicBezTo>
                    <a:pt x="236" y="678"/>
                    <a:pt x="233" y="682"/>
                    <a:pt x="230" y="685"/>
                  </a:cubicBezTo>
                  <a:cubicBezTo>
                    <a:pt x="219" y="694"/>
                    <a:pt x="207" y="698"/>
                    <a:pt x="191" y="698"/>
                  </a:cubicBezTo>
                  <a:cubicBezTo>
                    <a:pt x="177" y="698"/>
                    <a:pt x="170" y="691"/>
                    <a:pt x="170" y="678"/>
                  </a:cubicBezTo>
                  <a:cubicBezTo>
                    <a:pt x="170" y="671"/>
                    <a:pt x="172" y="665"/>
                    <a:pt x="174" y="658"/>
                  </a:cubicBezTo>
                  <a:cubicBezTo>
                    <a:pt x="176" y="651"/>
                    <a:pt x="179" y="645"/>
                    <a:pt x="183" y="641"/>
                  </a:cubicBezTo>
                  <a:lnTo>
                    <a:pt x="199" y="623"/>
                  </a:lnTo>
                  <a:cubicBezTo>
                    <a:pt x="199" y="623"/>
                    <a:pt x="199" y="622"/>
                    <a:pt x="200" y="621"/>
                  </a:cubicBezTo>
                  <a:cubicBezTo>
                    <a:pt x="200" y="621"/>
                    <a:pt x="201" y="620"/>
                    <a:pt x="201" y="620"/>
                  </a:cubicBezTo>
                  <a:cubicBezTo>
                    <a:pt x="202" y="618"/>
                    <a:pt x="203" y="616"/>
                    <a:pt x="203" y="614"/>
                  </a:cubicBezTo>
                  <a:cubicBezTo>
                    <a:pt x="203" y="612"/>
                    <a:pt x="202" y="609"/>
                    <a:pt x="200" y="607"/>
                  </a:cubicBezTo>
                  <a:cubicBezTo>
                    <a:pt x="197" y="605"/>
                    <a:pt x="195" y="604"/>
                    <a:pt x="192" y="603"/>
                  </a:cubicBezTo>
                  <a:lnTo>
                    <a:pt x="95" y="580"/>
                  </a:lnTo>
                  <a:cubicBezTo>
                    <a:pt x="88" y="577"/>
                    <a:pt x="85" y="572"/>
                    <a:pt x="85" y="564"/>
                  </a:cubicBezTo>
                  <a:lnTo>
                    <a:pt x="85" y="563"/>
                  </a:lnTo>
                  <a:cubicBezTo>
                    <a:pt x="85" y="563"/>
                    <a:pt x="85" y="561"/>
                    <a:pt x="86" y="559"/>
                  </a:cubicBezTo>
                  <a:lnTo>
                    <a:pt x="123" y="521"/>
                  </a:lnTo>
                  <a:cubicBezTo>
                    <a:pt x="124" y="521"/>
                    <a:pt x="126" y="520"/>
                    <a:pt x="128" y="519"/>
                  </a:cubicBezTo>
                  <a:cubicBezTo>
                    <a:pt x="130" y="517"/>
                    <a:pt x="132" y="517"/>
                    <a:pt x="132" y="517"/>
                  </a:cubicBezTo>
                  <a:lnTo>
                    <a:pt x="291" y="517"/>
                  </a:lnTo>
                  <a:cubicBezTo>
                    <a:pt x="291" y="517"/>
                    <a:pt x="293" y="516"/>
                    <a:pt x="295" y="515"/>
                  </a:cubicBezTo>
                  <a:cubicBezTo>
                    <a:pt x="297" y="514"/>
                    <a:pt x="298" y="513"/>
                    <a:pt x="299" y="512"/>
                  </a:cubicBezTo>
                  <a:lnTo>
                    <a:pt x="416" y="387"/>
                  </a:lnTo>
                  <a:cubicBezTo>
                    <a:pt x="417" y="385"/>
                    <a:pt x="418" y="383"/>
                    <a:pt x="418" y="380"/>
                  </a:cubicBezTo>
                  <a:cubicBezTo>
                    <a:pt x="418" y="374"/>
                    <a:pt x="416" y="370"/>
                    <a:pt x="411" y="367"/>
                  </a:cubicBezTo>
                  <a:lnTo>
                    <a:pt x="6" y="236"/>
                  </a:lnTo>
                  <a:cubicBezTo>
                    <a:pt x="3" y="235"/>
                    <a:pt x="1" y="233"/>
                    <a:pt x="1" y="231"/>
                  </a:cubicBezTo>
                  <a:cubicBezTo>
                    <a:pt x="1" y="228"/>
                    <a:pt x="0" y="225"/>
                    <a:pt x="0" y="224"/>
                  </a:cubicBezTo>
                  <a:lnTo>
                    <a:pt x="0" y="219"/>
                  </a:lnTo>
                  <a:cubicBezTo>
                    <a:pt x="0" y="217"/>
                    <a:pt x="1" y="216"/>
                    <a:pt x="2" y="215"/>
                  </a:cubicBezTo>
                  <a:lnTo>
                    <a:pt x="34" y="184"/>
                  </a:lnTo>
                  <a:cubicBezTo>
                    <a:pt x="35" y="183"/>
                    <a:pt x="36" y="181"/>
                    <a:pt x="38" y="180"/>
                  </a:cubicBezTo>
                  <a:cubicBezTo>
                    <a:pt x="40" y="179"/>
                    <a:pt x="42" y="178"/>
                    <a:pt x="43" y="178"/>
                  </a:cubicBezTo>
                  <a:lnTo>
                    <a:pt x="609" y="178"/>
                  </a:lnTo>
                  <a:lnTo>
                    <a:pt x="747" y="32"/>
                  </a:lnTo>
                  <a:cubicBezTo>
                    <a:pt x="757" y="22"/>
                    <a:pt x="769" y="14"/>
                    <a:pt x="784" y="8"/>
                  </a:cubicBezTo>
                  <a:cubicBezTo>
                    <a:pt x="799" y="3"/>
                    <a:pt x="813" y="0"/>
                    <a:pt x="828" y="0"/>
                  </a:cubicBezTo>
                  <a:cubicBezTo>
                    <a:pt x="837" y="0"/>
                    <a:pt x="845" y="2"/>
                    <a:pt x="853" y="6"/>
                  </a:cubicBezTo>
                  <a:cubicBezTo>
                    <a:pt x="860" y="10"/>
                    <a:pt x="865" y="17"/>
                    <a:pt x="869" y="28"/>
                  </a:cubicBezTo>
                  <a:lnTo>
                    <a:pt x="869" y="35"/>
                  </a:lnTo>
                  <a:lnTo>
                    <a:pt x="869" y="43"/>
                  </a:lnTo>
                  <a:cubicBezTo>
                    <a:pt x="869" y="54"/>
                    <a:pt x="867" y="67"/>
                    <a:pt x="863" y="81"/>
                  </a:cubicBezTo>
                  <a:cubicBezTo>
                    <a:pt x="859" y="95"/>
                    <a:pt x="853" y="106"/>
                    <a:pt x="844" y="114"/>
                  </a:cubicBezTo>
                  <a:lnTo>
                    <a:pt x="695" y="257"/>
                  </a:lnTo>
                  <a:cubicBezTo>
                    <a:pt x="693" y="258"/>
                    <a:pt x="692" y="260"/>
                    <a:pt x="692" y="263"/>
                  </a:cubicBezTo>
                  <a:cubicBezTo>
                    <a:pt x="691" y="265"/>
                    <a:pt x="691" y="267"/>
                    <a:pt x="691" y="268"/>
                  </a:cubicBezTo>
                  <a:lnTo>
                    <a:pt x="691" y="809"/>
                  </a:lnTo>
                  <a:cubicBezTo>
                    <a:pt x="691" y="810"/>
                    <a:pt x="691" y="813"/>
                    <a:pt x="690" y="819"/>
                  </a:cubicBezTo>
                  <a:cubicBezTo>
                    <a:pt x="690" y="824"/>
                    <a:pt x="689" y="828"/>
                    <a:pt x="689" y="829"/>
                  </a:cubicBezTo>
                  <a:cubicBezTo>
                    <a:pt x="689" y="830"/>
                    <a:pt x="689" y="832"/>
                    <a:pt x="688" y="833"/>
                  </a:cubicBezTo>
                  <a:cubicBezTo>
                    <a:pt x="687" y="835"/>
                    <a:pt x="686" y="836"/>
                    <a:pt x="685" y="836"/>
                  </a:cubicBezTo>
                  <a:lnTo>
                    <a:pt x="656" y="866"/>
                  </a:lnTo>
                  <a:cubicBezTo>
                    <a:pt x="651" y="869"/>
                    <a:pt x="648" y="871"/>
                    <a:pt x="646" y="871"/>
                  </a:cubicBezTo>
                  <a:cubicBezTo>
                    <a:pt x="639" y="871"/>
                    <a:pt x="635" y="868"/>
                    <a:pt x="633" y="861"/>
                  </a:cubicBezTo>
                  <a:lnTo>
                    <a:pt x="502" y="462"/>
                  </a:lnTo>
                  <a:cubicBezTo>
                    <a:pt x="501" y="459"/>
                    <a:pt x="500" y="457"/>
                    <a:pt x="497" y="454"/>
                  </a:cubicBezTo>
                  <a:cubicBezTo>
                    <a:pt x="495" y="452"/>
                    <a:pt x="492" y="450"/>
                    <a:pt x="489" y="450"/>
                  </a:cubicBezTo>
                  <a:close/>
                </a:path>
              </a:pathLst>
            </a:custGeom>
            <a:solidFill>
              <a:schemeClr val="accent1"/>
            </a:solidFill>
            <a:ln>
              <a:noFill/>
            </a:ln>
          </p:spPr>
          <p:txBody>
            <a:bodyPr wrap="square" lIns="91440" tIns="45720" rIns="91440" bIns="4572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p>
          </p:txBody>
        </p:sp>
        <p:sp>
          <p:nvSpPr>
            <p:cNvPr id="44" name="文本框 28"/>
            <p:cNvSpPr txBox="1"/>
            <p:nvPr/>
          </p:nvSpPr>
          <p:spPr>
            <a:xfrm>
              <a:off x="6496854" y="3424543"/>
              <a:ext cx="2830580"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dirty="0">
                  <a:solidFill>
                    <a:prstClr val="black">
                      <a:lumMod val="75000"/>
                      <a:lumOff val="25000"/>
                    </a:prstClr>
                  </a:solidFill>
                  <a:latin typeface="Times New Roman" panose="02020603050405020304"/>
                  <a:ea typeface="微软雅黑" panose="020B0503020204020204" charset="-122"/>
                  <a:sym typeface="+mn-lt"/>
                </a:rPr>
                <a:t>香港機場相關航空服務持有特許經營權的市場主體</a:t>
              </a:r>
              <a:endParaRPr lang="zh-CN" altLang="en-US" dirty="0"/>
            </a:p>
          </p:txBody>
        </p:sp>
      </p:grpSp>
    </p:spTree>
    <p:custDataLst>
      <p:tags r:id="rId1"/>
    </p:custDataLst>
  </p:cSld>
  <p:clrMapOvr>
    <a:masterClrMapping/>
  </p:clrMapOvr>
</p:sld>
</file>

<file path=ppt/tags/tag1.xml><?xml version="1.0" encoding="utf-8"?>
<p:tagLst xmlns:p="http://schemas.openxmlformats.org/presentationml/2006/main">
  <p:tag name="ISLIDE.PICTURE" val="#VCG41N510951091;"/>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ISLIDE.DIAGRAM" val="#642754;"/>
</p:tagLst>
</file>

<file path=ppt/tags/tag12.xml><?xml version="1.0" encoding="utf-8"?>
<p:tagLst xmlns:p="http://schemas.openxmlformats.org/presentationml/2006/main">
  <p:tag name="ISLIDE.DIAGRAM" val="#642754;"/>
</p:tagLst>
</file>

<file path=ppt/tags/tag13.xml><?xml version="1.0" encoding="utf-8"?>
<p:tagLst xmlns:p="http://schemas.openxmlformats.org/presentationml/2006/main">
  <p:tag name="KSO_WPP_MARK_KEY" val="fc3e606a-d6e8-490d-ad5e-08e38c1ef9a5"/>
  <p:tag name="COMMONDATA" val="eyJoZGlkIjoiMTY0OTU4ZDY0OTlkMTBmZmE0N2VhY2IwZDQ0ZjQ0MGIifQ=="/>
</p:tagLst>
</file>

<file path=ppt/tags/tag2.xml><?xml version="1.0" encoding="utf-8"?>
<p:tagLst xmlns:p="http://schemas.openxmlformats.org/presentationml/2006/main">
  <p:tag name="ISLIDE.PICTURE" val="#VCG41N510951091;#VCG41527045000;"/>
</p:tagLst>
</file>

<file path=ppt/tags/tag3.xml><?xml version="1.0" encoding="utf-8"?>
<p:tagLst xmlns:p="http://schemas.openxmlformats.org/presentationml/2006/main">
  <p:tag name="ISLIDE.PICTURE" val="#VCG41N510951091;#VCG41527045000;"/>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ISLIDE.PICTURE" val="#VCG41N510951091;#VCG41527045000;"/>
</p:tagLst>
</file>

<file path=ppt/tags/tag6.xml><?xml version="1.0" encoding="utf-8"?>
<p:tagLst xmlns:p="http://schemas.openxmlformats.org/presentationml/2006/main">
  <p:tag name="ISLIDE.PICTURE" val="#VCG41N510951091;#VCG41527045000;"/>
</p:tagLst>
</file>

<file path=ppt/tags/tag7.xml><?xml version="1.0" encoding="utf-8"?>
<p:tagLst xmlns:p="http://schemas.openxmlformats.org/presentationml/2006/main">
  <p:tag name="ISLIDE.DIAGRAM" val="#642754;"/>
</p:tagLst>
</file>

<file path=ppt/tags/tag8.xml><?xml version="1.0" encoding="utf-8"?>
<p:tagLst xmlns:p="http://schemas.openxmlformats.org/presentationml/2006/main">
  <p:tag name="ISLIDE.DIAGRAM" val="#642754;"/>
</p:tagLst>
</file>

<file path=ppt/tags/tag9.xml><?xml version="1.0" encoding="utf-8"?>
<p:tagLst xmlns:p="http://schemas.openxmlformats.org/presentationml/2006/main">
  <p:tag name="ISLIDE.DIAGRAM" val="#64275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sckdrtq">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长春 1">
      <a:majorFont>
        <a:latin typeface="Times New Roman"/>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2515</Words>
  <Application>WPS 演示</Application>
  <PresentationFormat>宽屏</PresentationFormat>
  <Paragraphs>95</Paragraphs>
  <Slides>12</Slides>
  <Notes>10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12</vt:i4>
      </vt:variant>
    </vt:vector>
  </HeadingPairs>
  <TitlesOfParts>
    <vt:vector size="22" baseType="lpstr">
      <vt:lpstr>Arial</vt:lpstr>
      <vt:lpstr>宋体</vt:lpstr>
      <vt:lpstr>Wingdings</vt:lpstr>
      <vt:lpstr>Times New Roman</vt:lpstr>
      <vt:lpstr>微软雅黑</vt:lpstr>
      <vt:lpstr>Calibri</vt:lpstr>
      <vt:lpstr>Arial Unicode MS</vt:lpstr>
      <vt:lpstr>等线</vt:lpstr>
      <vt:lpstr>Office 主题​​</vt:lpstr>
      <vt:lpstr>1_Office 主题​​</vt:lpstr>
      <vt:lpstr>PowerPoint 演示文稿</vt:lpstr>
      <vt:lpstr>政策環境</vt:lpstr>
      <vt:lpstr>政策環境</vt:lpstr>
      <vt:lpstr>項目概況</vt:lpstr>
      <vt:lpstr>項目概況</vt:lpstr>
      <vt:lpstr>需求分析</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匿名用户</dc:creator>
  <cp:lastModifiedBy>綦琦</cp:lastModifiedBy>
  <cp:revision>102</cp:revision>
  <dcterms:created xsi:type="dcterms:W3CDTF">2022-11-14T02:21:00Z</dcterms:created>
  <dcterms:modified xsi:type="dcterms:W3CDTF">2024-01-29T23:47:14Z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BEE69F4A3E1D4921A3BE1B332C8E71C7_12</vt:lpwstr>
  </property>
  <property fmtid="{D5CDD505-2E9C-101B-9397-08002B2CF9AE}" pid="3" name="KSOProductBuildVer">
    <vt:lpwstr>2052-12.1.0.16250</vt:lpwstr>
  </property>
</Properties>
</file>